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charts/chart1.xml" ContentType="application/vnd.openxmlformats-officedocument.drawingml.chart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CDACA"/>
          </a:solidFill>
        </a:fill>
      </a:tcStyle>
    </a:wholeTbl>
    <a:band2H>
      <a:tcTxStyle b="def" i="def"/>
      <a:tcStyle>
        <a:tcBdr/>
        <a:fill>
          <a:solidFill>
            <a:srgbClr val="E7EDE7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D0CEE9"/>
          </a:solidFill>
        </a:fill>
      </a:tcStyle>
    </a:wholeTbl>
    <a:band2H>
      <a:tcTxStyle b="def" i="def"/>
      <a:tcStyle>
        <a:tcBdr/>
        <a:fill>
          <a:solidFill>
            <a:srgbClr val="E9E8F4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000000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image" Target="../media/image164.png"/><Relationship Id="rId3" Type="http://schemas.openxmlformats.org/officeDocument/2006/relationships/image" Target="../media/image165.png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view3D>
      <c:rotX val="0"/>
      <c:hPercent val="28"/>
      <c:rotY val="40"/>
      <c:depthPercent val="50"/>
      <c:rAngAx val="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83714"/>
          <c:y val="0.425288"/>
          <c:w val="0.711286"/>
          <c:h val="0.5622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Branches</c:v>
                </c:pt>
              </c:strCache>
            </c:strRef>
          </c:tx>
          <c:spPr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  <a:sp3d prstMaterial="matte"/>
          </c:spPr>
          <c:invertIfNegative val="0"/>
          <c:pictureOptions>
            <c:pictureFormat val="stretch"/>
          </c:pictureOptions>
          <c:dLbls>
            <c:numFmt formatCode="#,##0" sourceLinked="0"/>
            <c:txPr>
              <a:bodyPr/>
              <a:lstStyle/>
              <a:p>
                <a:pPr>
                  <a:defRPr b="0" i="0" strike="noStrike" sz="52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63909" dir="5400000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Sheet1!$B$1:$G$1</c:f>
              <c:strCache>
                <c:ptCount val="6"/>
                <c:pt idx="0">
                  <c:v>1997</c:v>
                </c:pt>
                <c:pt idx="1">
                  <c:v>2000</c:v>
                </c:pt>
                <c:pt idx="2">
                  <c:v>2004</c:v>
                </c:pt>
                <c:pt idx="3">
                  <c:v>2008</c:v>
                </c:pt>
                <c:pt idx="4">
                  <c:v>2012</c:v>
                </c:pt>
                <c:pt idx="5">
                  <c:v>2018</c:v>
                </c:pt>
              </c:strCache>
            </c:strRef>
          </c:cat>
          <c:val>
            <c:numRef>
              <c:f>Sheet1!$B$2:$G$2</c:f>
              <c:numCache>
                <c:ptCount val="6"/>
                <c:pt idx="0">
                  <c:v>2.000000</c:v>
                </c:pt>
                <c:pt idx="1">
                  <c:v>4.000000</c:v>
                </c:pt>
                <c:pt idx="2">
                  <c:v>10.000000</c:v>
                </c:pt>
                <c:pt idx="3">
                  <c:v>22.000000</c:v>
                </c:pt>
                <c:pt idx="4">
                  <c:v>28.000000</c:v>
                </c:pt>
                <c:pt idx="5">
                  <c:v>31.000000</c:v>
                </c:pt>
              </c:numCache>
            </c:numRef>
          </c:val>
          <c:shape val="box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Service centers</c:v>
                </c:pt>
              </c:strCache>
            </c:strRef>
          </c:tx>
          <c:spPr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  <a:sp3d prstMaterial="matte"/>
          </c:spPr>
          <c:invertIfNegative val="0"/>
          <c:pictureOptions>
            <c:pictureFormat val="stretch"/>
          </c:pictureOptions>
          <c:dLbls>
            <c:numFmt formatCode="#,##0" sourceLinked="0"/>
            <c:txPr>
              <a:bodyPr/>
              <a:lstStyle/>
              <a:p>
                <a:pPr>
                  <a:defRPr b="0" i="0" strike="noStrike" sz="52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63909" dir="5400000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Sheet1!$B$1:$G$1</c:f>
              <c:strCache>
                <c:ptCount val="6"/>
                <c:pt idx="0">
                  <c:v>1997</c:v>
                </c:pt>
                <c:pt idx="1">
                  <c:v>2000</c:v>
                </c:pt>
                <c:pt idx="2">
                  <c:v>2004</c:v>
                </c:pt>
                <c:pt idx="3">
                  <c:v>2008</c:v>
                </c:pt>
                <c:pt idx="4">
                  <c:v>2012</c:v>
                </c:pt>
                <c:pt idx="5">
                  <c:v>2018</c:v>
                </c:pt>
              </c:strCache>
            </c:strRef>
          </c:cat>
          <c:val>
            <c:numRef>
              <c:f>Sheet1!$B$3:$G$3</c:f>
              <c:numCache>
                <c:ptCount val="6"/>
                <c:pt idx="0">
                  <c:v>4.000000</c:v>
                </c:pt>
                <c:pt idx="1">
                  <c:v>8.000000</c:v>
                </c:pt>
                <c:pt idx="2">
                  <c:v>20.000000</c:v>
                </c:pt>
                <c:pt idx="3">
                  <c:v>40.000000</c:v>
                </c:pt>
                <c:pt idx="4">
                  <c:v>80.000000</c:v>
                </c:pt>
                <c:pt idx="5">
                  <c:v>128.000000</c:v>
                </c:pt>
              </c:numCache>
            </c:numRef>
          </c:val>
          <c:shape val="box"/>
        </c:ser>
        <c:gapWidth val="40"/>
        <c:gapDepth val="150"/>
        <c:shape val="box"/>
        <c:axId val="2094734552"/>
        <c:axId val="2094734553"/>
        <c:axId val="2094734554"/>
      </c:bar3DChart>
      <c:cat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E3E3E3"/>
              </a:solidFill>
              <a:prstDash val="solid"/>
              <a:miter lim="400000"/>
            </a:ln>
          </c:spPr>
        </c:majorGridlines>
        <c:title>
          <c:tx>
            <c:rich>
              <a:bodyPr rot="0"/>
              <a:lstStyle/>
              <a:p>
                <a:pPr>
                  <a:defRPr b="1" i="0" strike="noStrike" sz="3400" u="none">
                    <a:solidFill>
                      <a:srgbClr val="53585F"/>
                    </a:solidFill>
                    <a:latin typeface="Helvetica"/>
                  </a:defRPr>
                </a:pPr>
                <a:r>
                  <a:rPr b="1" i="0" strike="noStrike" sz="3400" u="none">
                    <a:solidFill>
                      <a:srgbClr val="53585F"/>
                    </a:solidFill>
                    <a:latin typeface="Helvetica"/>
                  </a:rPr>
                  <a:t>Year</a:t>
                </a:r>
              </a:p>
            </c:rich>
          </c:tx>
          <c:layout/>
          <c:overlay val="1"/>
        </c:title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3400" u="none">
                <a:solidFill>
                  <a:srgbClr val="53585F"/>
                </a:solidFill>
                <a:latin typeface="Helvetica Light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E3E3E3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b="1" i="0" strike="noStrike" sz="3400" u="none">
                    <a:solidFill>
                      <a:srgbClr val="53585F"/>
                    </a:solidFill>
                    <a:latin typeface="Helvetica"/>
                  </a:defRPr>
                </a:pPr>
                <a:r>
                  <a:rPr b="1" i="0" strike="noStrike" sz="3400" u="none">
                    <a:solidFill>
                      <a:srgbClr val="53585F"/>
                    </a:solidFill>
                    <a:latin typeface="Helvetica"/>
                  </a:rPr>
                  <a:t>Nos</a:t>
                </a:r>
              </a:p>
            </c:rich>
          </c:tx>
          <c:layout/>
          <c:overlay val="1"/>
        </c:title>
        <c:numFmt formatCode="0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3400" u="none">
                <a:solidFill>
                  <a:srgbClr val="53585F"/>
                </a:solidFill>
                <a:latin typeface="Helvetica Light"/>
              </a:defRPr>
            </a:pPr>
          </a:p>
        </c:txPr>
        <c:crossAx val="2094734552"/>
        <c:crosses val="autoZero"/>
        <c:crossBetween val="between"/>
        <c:majorUnit val="35"/>
        <c:minorUnit val="17.5"/>
      </c:valAx>
      <c:serAx>
        <c:axId val="209473455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crossAx val="2094734553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0.92517"/>
          <c:h val="0.084760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1" i="0" strike="noStrike" sz="4000" u="none">
              <a:solidFill>
                <a:srgbClr val="000000"/>
              </a:solidFill>
              <a:latin typeface="Helvetica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Body Level One…"/>
          <p:cNvSpPr txBox="1"/>
          <p:nvPr>
            <p:ph type="body" sz="quarter" idx="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  <a:lvl2pPr marL="1099037" indent="-464038" algn="ctr">
              <a:spcBef>
                <a:spcPts val="0"/>
              </a:spcBef>
              <a:defRPr i="1" sz="3800"/>
            </a:lvl2pPr>
            <a:lvl3pPr marL="1734037" indent="-464037" algn="ctr">
              <a:spcBef>
                <a:spcPts val="0"/>
              </a:spcBef>
              <a:defRPr i="1" sz="3800"/>
            </a:lvl3pPr>
            <a:lvl4pPr marL="2369037" indent="-464037" algn="ctr">
              <a:spcBef>
                <a:spcPts val="0"/>
              </a:spcBef>
              <a:defRPr i="1" sz="3800"/>
            </a:lvl4pPr>
            <a:lvl5pPr marL="3004037" indent="-464037" algn="ctr">
              <a:spcBef>
                <a:spcPts val="0"/>
              </a:spcBef>
              <a:defRPr i="1"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“Type a quote here.”"/>
          <p:cNvSpPr txBox="1"/>
          <p:nvPr>
            <p:ph type="body" sz="quarter" idx="13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lide Number"/>
          <p:cNvSpPr txBox="1"/>
          <p:nvPr>
            <p:ph type="sldNum" sz="quarter" idx="2"/>
          </p:nvPr>
        </p:nvSpPr>
        <p:spPr>
          <a:xfrm>
            <a:off x="22192340" y="12808585"/>
            <a:ext cx="515261" cy="5384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Text"/>
          <p:cNvSpPr txBox="1"/>
          <p:nvPr>
            <p:ph type="title"/>
          </p:nvPr>
        </p:nvSpPr>
        <p:spPr>
          <a:xfrm>
            <a:off x="3048000" y="2244725"/>
            <a:ext cx="18288000" cy="4775202"/>
          </a:xfrm>
          <a:prstGeom prst="rect">
            <a:avLst/>
          </a:prstGeom>
        </p:spPr>
        <p:txBody>
          <a:bodyPr lIns="91438" tIns="91438" rIns="91438" bIns="91438" anchor="b"/>
          <a:lstStyle>
            <a:lvl1pPr defTabSz="1828800">
              <a:lnSpc>
                <a:spcPct val="90000"/>
              </a:lnSpc>
              <a:defRPr sz="120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3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8" tIns="91438" rIns="91438" bIns="91438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/>
          <p:nvPr>
            <p:ph type="sldNum" sz="quarter" idx="2"/>
          </p:nvPr>
        </p:nvSpPr>
        <p:spPr>
          <a:xfrm>
            <a:off x="22192340" y="12808585"/>
            <a:ext cx="515261" cy="5384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mage"/>
          <p:cNvSpPr/>
          <p:nvPr>
            <p:ph type="pic" idx="13"/>
          </p:nvPr>
        </p:nvSpPr>
        <p:spPr>
          <a:xfrm>
            <a:off x="3125966" y="673100"/>
            <a:ext cx="18135605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" name="Title Text"/>
          <p:cNvSpPr txBox="1"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" name="Body Level One…"/>
          <p:cNvSpPr txBox="1"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Image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7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5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Image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2" name="Image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3" name="Image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9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3.pn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Relationship Id="rId3" Type="http://schemas.openxmlformats.org/officeDocument/2006/relationships/image" Target="../media/image1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2.tif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6.png"/><Relationship Id="rId3" Type="http://schemas.openxmlformats.org/officeDocument/2006/relationships/image" Target="../media/image108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2.png"/><Relationship Id="rId3" Type="http://schemas.openxmlformats.org/officeDocument/2006/relationships/image" Target="../media/image133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8.png"/><Relationship Id="rId3" Type="http://schemas.openxmlformats.org/officeDocument/2006/relationships/image" Target="../media/image139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0.png"/><Relationship Id="rId3" Type="http://schemas.openxmlformats.org/officeDocument/2006/relationships/image" Target="../media/image141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2.png"/><Relationship Id="rId3" Type="http://schemas.openxmlformats.org/officeDocument/2006/relationships/image" Target="../media/image143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4.png"/><Relationship Id="rId3" Type="http://schemas.openxmlformats.org/officeDocument/2006/relationships/image" Target="../media/image145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4.png"/><Relationship Id="rId3" Type="http://schemas.openxmlformats.org/officeDocument/2006/relationships/image" Target="../media/image15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0.pn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1.pn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2.pn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2019-01-11.jpg" descr="2019-01-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9" y="-2"/>
            <a:ext cx="24371302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roducts"/>
          <p:cNvSpPr txBox="1"/>
          <p:nvPr/>
        </p:nvSpPr>
        <p:spPr>
          <a:xfrm>
            <a:off x="500695" y="1061626"/>
            <a:ext cx="264350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Products</a:t>
            </a:r>
          </a:p>
        </p:txBody>
      </p:sp>
      <p:sp>
        <p:nvSpPr>
          <p:cNvPr id="172" name="IT Products…"/>
          <p:cNvSpPr txBox="1"/>
          <p:nvPr/>
        </p:nvSpPr>
        <p:spPr>
          <a:xfrm>
            <a:off x="6566434" y="4117078"/>
            <a:ext cx="11251129" cy="72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8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IT and Gaming Products</a:t>
            </a:r>
          </a:p>
          <a:p>
            <a:pPr>
              <a:defRPr sz="58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>
              <a:defRPr sz="58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Audio Solutions</a:t>
            </a:r>
          </a:p>
          <a:p>
            <a:pPr>
              <a:defRPr sz="58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>
              <a:defRPr sz="58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Mobile and lifestyle accessories</a:t>
            </a:r>
          </a:p>
          <a:p>
            <a:pPr>
              <a:defRPr sz="58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>
              <a:defRPr sz="58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Surveillance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Oval"/>
          <p:cNvSpPr/>
          <p:nvPr/>
        </p:nvSpPr>
        <p:spPr>
          <a:xfrm>
            <a:off x="9852393" y="4009768"/>
            <a:ext cx="5677172" cy="5472592"/>
          </a:xfrm>
          <a:prstGeom prst="wedgeEllipseCallout">
            <a:avLst>
              <a:gd name="adj1" fmla="val -28620"/>
              <a:gd name="adj2" fmla="val 32916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5" name="Marketing"/>
          <p:cNvSpPr txBox="1"/>
          <p:nvPr/>
        </p:nvSpPr>
        <p:spPr>
          <a:xfrm>
            <a:off x="468571" y="1024702"/>
            <a:ext cx="293687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Marketing</a:t>
            </a:r>
          </a:p>
        </p:txBody>
      </p:sp>
      <p:sp>
        <p:nvSpPr>
          <p:cNvPr id="966" name="360…"/>
          <p:cNvSpPr txBox="1"/>
          <p:nvPr/>
        </p:nvSpPr>
        <p:spPr>
          <a:xfrm>
            <a:off x="10414372" y="5257800"/>
            <a:ext cx="3938158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4500">
                <a:solidFill>
                  <a:srgbClr val="DCDEE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360</a:t>
            </a:r>
          </a:p>
          <a:p>
            <a:pPr>
              <a:defRPr sz="5800">
                <a:solidFill>
                  <a:srgbClr val="DCDEE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Approach</a:t>
            </a:r>
          </a:p>
        </p:txBody>
      </p:sp>
      <p:sp>
        <p:nvSpPr>
          <p:cNvPr id="967" name="degree"/>
          <p:cNvSpPr txBox="1"/>
          <p:nvPr/>
        </p:nvSpPr>
        <p:spPr>
          <a:xfrm>
            <a:off x="12944188" y="5355568"/>
            <a:ext cx="269126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DCDEE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degree</a:t>
            </a:r>
          </a:p>
        </p:txBody>
      </p:sp>
      <p:sp>
        <p:nvSpPr>
          <p:cNvPr id="968" name="Newspapers"/>
          <p:cNvSpPr txBox="1"/>
          <p:nvPr/>
        </p:nvSpPr>
        <p:spPr>
          <a:xfrm>
            <a:off x="5396881" y="2853406"/>
            <a:ext cx="625602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Newspapers</a:t>
            </a:r>
          </a:p>
        </p:txBody>
      </p:sp>
      <p:sp>
        <p:nvSpPr>
          <p:cNvPr id="969" name="TV"/>
          <p:cNvSpPr txBox="1"/>
          <p:nvPr/>
        </p:nvSpPr>
        <p:spPr>
          <a:xfrm>
            <a:off x="47437" y="4410888"/>
            <a:ext cx="625601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TV</a:t>
            </a:r>
          </a:p>
        </p:txBody>
      </p:sp>
      <p:sp>
        <p:nvSpPr>
          <p:cNvPr id="970" name="Cricket"/>
          <p:cNvSpPr txBox="1"/>
          <p:nvPr/>
        </p:nvSpPr>
        <p:spPr>
          <a:xfrm>
            <a:off x="3864171" y="5462049"/>
            <a:ext cx="625602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Cricket</a:t>
            </a:r>
          </a:p>
        </p:txBody>
      </p:sp>
      <p:sp>
        <p:nvSpPr>
          <p:cNvPr id="971" name="Magazine"/>
          <p:cNvSpPr txBox="1"/>
          <p:nvPr/>
        </p:nvSpPr>
        <p:spPr>
          <a:xfrm>
            <a:off x="447906" y="7206805"/>
            <a:ext cx="625601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Magazine</a:t>
            </a:r>
          </a:p>
        </p:txBody>
      </p:sp>
      <p:sp>
        <p:nvSpPr>
          <p:cNvPr id="972" name="Road show"/>
          <p:cNvSpPr txBox="1"/>
          <p:nvPr/>
        </p:nvSpPr>
        <p:spPr>
          <a:xfrm>
            <a:off x="4511083" y="8951559"/>
            <a:ext cx="625602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Road show</a:t>
            </a:r>
          </a:p>
        </p:txBody>
      </p:sp>
      <p:sp>
        <p:nvSpPr>
          <p:cNvPr id="973" name="Expo"/>
          <p:cNvSpPr txBox="1"/>
          <p:nvPr/>
        </p:nvSpPr>
        <p:spPr>
          <a:xfrm>
            <a:off x="1369490" y="10696313"/>
            <a:ext cx="625602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Expo</a:t>
            </a:r>
          </a:p>
        </p:txBody>
      </p:sp>
      <p:sp>
        <p:nvSpPr>
          <p:cNvPr id="974" name="Co-branding"/>
          <p:cNvSpPr txBox="1"/>
          <p:nvPr/>
        </p:nvSpPr>
        <p:spPr>
          <a:xfrm>
            <a:off x="16652718" y="7145473"/>
            <a:ext cx="625602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Co-branding</a:t>
            </a:r>
          </a:p>
        </p:txBody>
      </p:sp>
      <p:sp>
        <p:nvSpPr>
          <p:cNvPr id="975" name="Dealer meet"/>
          <p:cNvSpPr txBox="1"/>
          <p:nvPr/>
        </p:nvSpPr>
        <p:spPr>
          <a:xfrm>
            <a:off x="15666947" y="5799447"/>
            <a:ext cx="625602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Dealer meet</a:t>
            </a:r>
          </a:p>
        </p:txBody>
      </p:sp>
      <p:sp>
        <p:nvSpPr>
          <p:cNvPr id="976" name="Hoarding"/>
          <p:cNvSpPr txBox="1"/>
          <p:nvPr/>
        </p:nvSpPr>
        <p:spPr>
          <a:xfrm>
            <a:off x="12959856" y="2413836"/>
            <a:ext cx="625602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Hoarding</a:t>
            </a:r>
          </a:p>
        </p:txBody>
      </p:sp>
      <p:sp>
        <p:nvSpPr>
          <p:cNvPr id="977" name="Shop branding"/>
          <p:cNvSpPr txBox="1"/>
          <p:nvPr/>
        </p:nvSpPr>
        <p:spPr>
          <a:xfrm>
            <a:off x="16940747" y="4009768"/>
            <a:ext cx="739750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Shop branding</a:t>
            </a:r>
          </a:p>
        </p:txBody>
      </p:sp>
      <p:sp>
        <p:nvSpPr>
          <p:cNvPr id="978" name="Cultural"/>
          <p:cNvSpPr txBox="1"/>
          <p:nvPr/>
        </p:nvSpPr>
        <p:spPr>
          <a:xfrm>
            <a:off x="13637572" y="9120988"/>
            <a:ext cx="625602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Cultural</a:t>
            </a:r>
          </a:p>
        </p:txBody>
      </p:sp>
      <p:sp>
        <p:nvSpPr>
          <p:cNvPr id="979" name="Social media"/>
          <p:cNvSpPr txBox="1"/>
          <p:nvPr/>
        </p:nvSpPr>
        <p:spPr>
          <a:xfrm>
            <a:off x="8417079" y="11104577"/>
            <a:ext cx="625602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Social media</a:t>
            </a:r>
          </a:p>
        </p:txBody>
      </p:sp>
      <p:sp>
        <p:nvSpPr>
          <p:cNvPr id="980" name="Online"/>
          <p:cNvSpPr txBox="1"/>
          <p:nvPr/>
        </p:nvSpPr>
        <p:spPr>
          <a:xfrm>
            <a:off x="16652718" y="10281180"/>
            <a:ext cx="625602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Online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10.jpg" descr="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11.jpg" descr="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12.jpg" descr="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1-2.jpg" descr="1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7" y="77586"/>
            <a:ext cx="24268372" cy="13650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13.jpg" descr="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14.jpg" descr="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15.jpg" descr="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16.jpg" descr="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4" name="17.jpg" descr="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18.jpg" descr="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" name="19.jpg" descr="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20.jpg" descr="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4" y="-2"/>
            <a:ext cx="2437413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1-3.jpg" descr="1-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518" y="-53073"/>
            <a:ext cx="24384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1-5.jpg" descr="1-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13" y="32977"/>
            <a:ext cx="24266746" cy="13650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1-4.jpg" descr="1-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32" y="60632"/>
            <a:ext cx="24384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1-6.jpg" descr="1-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59" y="-2441"/>
            <a:ext cx="24364281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Box 6"/>
          <p:cNvSpPr txBox="1"/>
          <p:nvPr/>
        </p:nvSpPr>
        <p:spPr>
          <a:xfrm>
            <a:off x="189182" y="1216982"/>
            <a:ext cx="5393551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Smart Fitness Band</a:t>
            </a:r>
          </a:p>
        </p:txBody>
      </p:sp>
      <p:pic>
        <p:nvPicPr>
          <p:cNvPr id="18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773" y="2249309"/>
            <a:ext cx="8344194" cy="4991713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extBox 8"/>
          <p:cNvSpPr txBox="1"/>
          <p:nvPr/>
        </p:nvSpPr>
        <p:spPr>
          <a:xfrm>
            <a:off x="20737968" y="1237763"/>
            <a:ext cx="340163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ZEB-FIT 100</a:t>
            </a:r>
          </a:p>
        </p:txBody>
      </p:sp>
      <p:sp>
        <p:nvSpPr>
          <p:cNvPr id="187" name="TextBox 9"/>
          <p:cNvSpPr txBox="1"/>
          <p:nvPr/>
        </p:nvSpPr>
        <p:spPr>
          <a:xfrm>
            <a:off x="9393387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188" name="TextBox 10"/>
          <p:cNvSpPr txBox="1"/>
          <p:nvPr/>
        </p:nvSpPr>
        <p:spPr>
          <a:xfrm>
            <a:off x="9393390" y="3218188"/>
            <a:ext cx="5153890" cy="699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Time Display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Step Pedometer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Calorie burnt count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Distance tracking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Sleep monitoring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Caller ID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Alarm Clock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Sedentary reminder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Remote camera shutter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Call, SMS and third party app message notification.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Anti lost alert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Wrist sense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Find Phone</a:t>
            </a:r>
          </a:p>
        </p:txBody>
      </p:sp>
      <p:sp>
        <p:nvSpPr>
          <p:cNvPr id="189" name="TextBox 11"/>
          <p:cNvSpPr txBox="1"/>
          <p:nvPr/>
        </p:nvSpPr>
        <p:spPr>
          <a:xfrm>
            <a:off x="15537360" y="2469470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190" name="Rectangle 12"/>
          <p:cNvSpPr txBox="1"/>
          <p:nvPr/>
        </p:nvSpPr>
        <p:spPr>
          <a:xfrm>
            <a:off x="15537360" y="3218188"/>
            <a:ext cx="8091574" cy="8133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Support: IOS 7.1 &amp; Above/ Android 4.4 &amp; Above*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Vibration: Yes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Water Resistant: Yes (Not suitable for swimming or diving)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Screen Size &amp; Type: 1.24cm, OLED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Bluetooth: v4.0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Control: 1 key on left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Data Storage: 7 days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Battery: Built-in rechargeable battery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Standby Time: 15 days &amp; above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Charge Time: 1 hour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Color: Blue, Black, Orange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Strap: High quality silicone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Product  Dimension	</a:t>
            </a:r>
          </a:p>
          <a:p>
            <a:pPr algn="l" defTabSz="1828800"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	Core: 41.6 x 20 x 11.8 mm</a:t>
            </a:r>
          </a:p>
          <a:p>
            <a:pPr algn="l" defTabSz="1828800"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	Strap: 250mm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Net Weight: 25.8g</a:t>
            </a:r>
          </a:p>
        </p:txBody>
      </p:sp>
      <p:pic>
        <p:nvPicPr>
          <p:cNvPr id="191" name="Picture 13" descr="Picture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349" y="7640246"/>
            <a:ext cx="9021042" cy="3819128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extBox 1"/>
          <p:cNvSpPr txBox="1"/>
          <p:nvPr/>
        </p:nvSpPr>
        <p:spPr>
          <a:xfrm>
            <a:off x="6449810" y="6756038"/>
            <a:ext cx="256950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₹1414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Box 6"/>
          <p:cNvSpPr txBox="1"/>
          <p:nvPr/>
        </p:nvSpPr>
        <p:spPr>
          <a:xfrm>
            <a:off x="189182" y="1216982"/>
            <a:ext cx="5393551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Smart Fitness Band</a:t>
            </a:r>
          </a:p>
        </p:txBody>
      </p:sp>
      <p:sp>
        <p:nvSpPr>
          <p:cNvPr id="195" name="TextBox 8"/>
          <p:cNvSpPr txBox="1"/>
          <p:nvPr/>
        </p:nvSpPr>
        <p:spPr>
          <a:xfrm>
            <a:off x="20737968" y="1237763"/>
            <a:ext cx="340163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ZEB-FIT 650</a:t>
            </a:r>
          </a:p>
        </p:txBody>
      </p:sp>
      <p:sp>
        <p:nvSpPr>
          <p:cNvPr id="196" name="TextBox 9"/>
          <p:cNvSpPr txBox="1"/>
          <p:nvPr/>
        </p:nvSpPr>
        <p:spPr>
          <a:xfrm>
            <a:off x="9393387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197" name="TextBox 10"/>
          <p:cNvSpPr txBox="1"/>
          <p:nvPr/>
        </p:nvSpPr>
        <p:spPr>
          <a:xfrm>
            <a:off x="9393390" y="3218188"/>
            <a:ext cx="5023288" cy="8006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Round face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Heart Rate monitor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Time Display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Pedometer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Calorie burnt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Distance tracking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Sleep monitoring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Caller ID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Alarm Clock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Sedentary reminder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Remote camera shutter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Call, SMS and third party app message  notification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Music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Wrist sense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Find Phone</a:t>
            </a:r>
          </a:p>
        </p:txBody>
      </p:sp>
      <p:sp>
        <p:nvSpPr>
          <p:cNvPr id="198" name="TextBox 11"/>
          <p:cNvSpPr txBox="1"/>
          <p:nvPr/>
        </p:nvSpPr>
        <p:spPr>
          <a:xfrm>
            <a:off x="15537360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199" name="Rectangle 12"/>
          <p:cNvSpPr txBox="1"/>
          <p:nvPr/>
        </p:nvSpPr>
        <p:spPr>
          <a:xfrm>
            <a:off x="15537360" y="3218188"/>
            <a:ext cx="8091574" cy="8488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Support: iOS 8.0 &amp; Above / Android 4.4 &amp; Above*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Vibration: Yes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Water Resistant: Yes (Not suitable for swimming or diving)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Screen Size &amp; Type: 2.4cm, OLED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Bluetooth: BLE 4.0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Control	: 1 key on right &amp; Touch display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Data Storage: 3 days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Battery: 100mAh, Built-in rechargeable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Standby Time: 25-30 days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Charge Time: 2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Color: Black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Strap: Leather Finish / silicone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	</a:t>
            </a:r>
          </a:p>
          <a:p>
            <a:pPr algn="l" defTabSz="1828800"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          Core (Dia x H)	40 x 11.5 mm</a:t>
            </a:r>
          </a:p>
          <a:p>
            <a:pPr algn="l" defTabSz="1828800"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          Strap (L x B)	Long strap: 115 x 20mm; Short 		strap: 84 x 20mm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Net Weight	Leather 40g / Silicone 50.7g</a:t>
            </a:r>
          </a:p>
        </p:txBody>
      </p:sp>
      <p:pic>
        <p:nvPicPr>
          <p:cNvPr id="200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212" y="2193476"/>
            <a:ext cx="7527352" cy="5274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4178" y="6754090"/>
            <a:ext cx="2220529" cy="586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5212" y="7967098"/>
            <a:ext cx="8615799" cy="3499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Box 6"/>
          <p:cNvSpPr txBox="1"/>
          <p:nvPr/>
        </p:nvSpPr>
        <p:spPr>
          <a:xfrm>
            <a:off x="189182" y="1216982"/>
            <a:ext cx="5393551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Smart Fitness Band</a:t>
            </a:r>
          </a:p>
        </p:txBody>
      </p:sp>
      <p:sp>
        <p:nvSpPr>
          <p:cNvPr id="205" name="TextBox 8"/>
          <p:cNvSpPr txBox="1"/>
          <p:nvPr/>
        </p:nvSpPr>
        <p:spPr>
          <a:xfrm>
            <a:off x="20737968" y="1237763"/>
            <a:ext cx="340163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ZEB-FIT 650</a:t>
            </a:r>
          </a:p>
        </p:txBody>
      </p:sp>
      <p:sp>
        <p:nvSpPr>
          <p:cNvPr id="206" name="TextBox 9"/>
          <p:cNvSpPr txBox="1"/>
          <p:nvPr/>
        </p:nvSpPr>
        <p:spPr>
          <a:xfrm>
            <a:off x="8104916" y="2388112"/>
            <a:ext cx="1771372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207" name="TextBox 10"/>
          <p:cNvSpPr txBox="1"/>
          <p:nvPr/>
        </p:nvSpPr>
        <p:spPr>
          <a:xfrm>
            <a:off x="8104919" y="3218188"/>
            <a:ext cx="5023289" cy="6126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Wireless BT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Touch screen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Supports mSD Card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Supports micro Sim Card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Call and SMS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BT Dialer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Anti-Lost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Pedometer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Sleep Monitor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Sedentary reminder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Camera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G-Sensor</a:t>
            </a:r>
          </a:p>
        </p:txBody>
      </p:sp>
      <p:sp>
        <p:nvSpPr>
          <p:cNvPr id="208" name="TextBox 11"/>
          <p:cNvSpPr txBox="1"/>
          <p:nvPr/>
        </p:nvSpPr>
        <p:spPr>
          <a:xfrm>
            <a:off x="14131639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209" name="Rectangle 12"/>
          <p:cNvSpPr txBox="1"/>
          <p:nvPr/>
        </p:nvSpPr>
        <p:spPr>
          <a:xfrm>
            <a:off x="14131640" y="3218187"/>
            <a:ext cx="9829805" cy="826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Screen Size: 3.9cm (1.54")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Resolution: 240 x 240pixel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Vibration: Yes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Frequency band: 850/900/1800/1900 MHz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RAM: 32MB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ROM: 32MB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Max Supported Micro SD memory size: 32GB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Contacts: Yes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BT Version: v3.0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G-Sensor: Yes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Language : English, Hindi, Bengali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Alarm: Yes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Calculator : Yes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Battery Capacity: 410mAh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Speaker: Yes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H x D)  (Without Strap): 39 x 56 x 13 mm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Net. weight: 56g</a:t>
            </a:r>
          </a:p>
        </p:txBody>
      </p:sp>
      <p:pic>
        <p:nvPicPr>
          <p:cNvPr id="210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7813" y="2167724"/>
            <a:ext cx="4942890" cy="5858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7813" y="8025962"/>
            <a:ext cx="6905602" cy="4214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Box 6"/>
          <p:cNvSpPr txBox="1"/>
          <p:nvPr/>
        </p:nvSpPr>
        <p:spPr>
          <a:xfrm>
            <a:off x="394099" y="1216982"/>
            <a:ext cx="3346568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Power Bank</a:t>
            </a:r>
          </a:p>
        </p:txBody>
      </p:sp>
      <p:sp>
        <p:nvSpPr>
          <p:cNvPr id="214" name="TextBox 8"/>
          <p:cNvSpPr txBox="1"/>
          <p:nvPr/>
        </p:nvSpPr>
        <p:spPr>
          <a:xfrm>
            <a:off x="20292398" y="1237763"/>
            <a:ext cx="3816865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ZEB-PG4000A</a:t>
            </a:r>
          </a:p>
        </p:txBody>
      </p:sp>
      <p:sp>
        <p:nvSpPr>
          <p:cNvPr id="215" name="TextBox 9"/>
          <p:cNvSpPr txBox="1"/>
          <p:nvPr/>
        </p:nvSpPr>
        <p:spPr>
          <a:xfrm>
            <a:off x="9642767" y="2388112"/>
            <a:ext cx="1771372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216" name="TextBox 10"/>
          <p:cNvSpPr txBox="1"/>
          <p:nvPr/>
        </p:nvSpPr>
        <p:spPr>
          <a:xfrm>
            <a:off x="9642770" y="3218188"/>
            <a:ext cx="5733392" cy="3942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Indicator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Mobile/Tablet Compatible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 Charge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Overload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Short Circuit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Metal body finish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Slim &amp; Compact</a:t>
            </a:r>
          </a:p>
        </p:txBody>
      </p:sp>
      <p:sp>
        <p:nvSpPr>
          <p:cNvPr id="217" name="TextBox 11"/>
          <p:cNvSpPr txBox="1"/>
          <p:nvPr/>
        </p:nvSpPr>
        <p:spPr>
          <a:xfrm>
            <a:off x="15669490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218" name="Rectangle 12"/>
          <p:cNvSpPr txBox="1"/>
          <p:nvPr/>
        </p:nvSpPr>
        <p:spPr>
          <a:xfrm>
            <a:off x="15669490" y="3218188"/>
            <a:ext cx="7065820" cy="4196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Battery Capacity: 4000mAh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Input :DC 5V 1A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Output: DC 5V 1A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No. of Output port: 1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4-5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Dimension (W x D x H): 68 x 10 x 110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126g</a:t>
            </a:r>
          </a:p>
        </p:txBody>
      </p:sp>
      <p:pic>
        <p:nvPicPr>
          <p:cNvPr id="21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090" y="2388112"/>
            <a:ext cx="7583752" cy="463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7188506"/>
            <a:ext cx="6941884" cy="4851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44220" y="6589244"/>
            <a:ext cx="2489240" cy="599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Origin"/>
          <p:cNvSpPr txBox="1"/>
          <p:nvPr/>
        </p:nvSpPr>
        <p:spPr>
          <a:xfrm>
            <a:off x="483981" y="1061626"/>
            <a:ext cx="184277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Origin</a:t>
            </a:r>
          </a:p>
        </p:txBody>
      </p:sp>
      <p:sp>
        <p:nvSpPr>
          <p:cNvPr id="136" name="Started in the year 1997, with a vision to provide world class products, which are great on design and performance yet easy on pocket, that every household in the country can afford."/>
          <p:cNvSpPr txBox="1"/>
          <p:nvPr/>
        </p:nvSpPr>
        <p:spPr>
          <a:xfrm>
            <a:off x="1005334" y="5711142"/>
            <a:ext cx="15437430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Started in the year 1997, with a vision to provide world class products, which are great on design and performance yet easy on pocket, that every household in the country can afford.</a:t>
            </a:r>
          </a:p>
        </p:txBody>
      </p:sp>
      <p:pic>
        <p:nvPicPr>
          <p:cNvPr id="137" name="Screen Shot 2016-09-30 at 2.48.39 PM.png" descr="Screen Shot 2016-09-30 at 2.48.39 PM.png"/>
          <p:cNvPicPr>
            <a:picLocks noChangeAspect="1"/>
          </p:cNvPicPr>
          <p:nvPr/>
        </p:nvPicPr>
        <p:blipFill>
          <a:blip r:embed="rId2">
            <a:extLst/>
          </a:blip>
          <a:srcRect l="472" t="1235" r="10712" b="1234"/>
          <a:stretch>
            <a:fillRect/>
          </a:stretch>
        </p:blipFill>
        <p:spPr>
          <a:xfrm>
            <a:off x="16860584" y="2298303"/>
            <a:ext cx="6700097" cy="9144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Box 4"/>
          <p:cNvSpPr txBox="1"/>
          <p:nvPr/>
        </p:nvSpPr>
        <p:spPr>
          <a:xfrm>
            <a:off x="394099" y="1216982"/>
            <a:ext cx="3346568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Power Bank</a:t>
            </a:r>
          </a:p>
        </p:txBody>
      </p:sp>
      <p:sp>
        <p:nvSpPr>
          <p:cNvPr id="224" name="TextBox 5"/>
          <p:cNvSpPr txBox="1"/>
          <p:nvPr/>
        </p:nvSpPr>
        <p:spPr>
          <a:xfrm>
            <a:off x="20292398" y="1237763"/>
            <a:ext cx="3816865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ZEB-PG8000A</a:t>
            </a:r>
          </a:p>
        </p:txBody>
      </p:sp>
      <p:sp>
        <p:nvSpPr>
          <p:cNvPr id="225" name="TextBox 6"/>
          <p:cNvSpPr txBox="1"/>
          <p:nvPr/>
        </p:nvSpPr>
        <p:spPr>
          <a:xfrm>
            <a:off x="9642767" y="2388112"/>
            <a:ext cx="1771372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226" name="TextBox 7"/>
          <p:cNvSpPr txBox="1"/>
          <p:nvPr/>
        </p:nvSpPr>
        <p:spPr>
          <a:xfrm>
            <a:off x="9642770" y="3218188"/>
            <a:ext cx="5733392" cy="3942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Indicator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Mobile/Tablet Compatible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 Charge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Overload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Short Circuit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Metal body finish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Compact size</a:t>
            </a:r>
          </a:p>
        </p:txBody>
      </p:sp>
      <p:sp>
        <p:nvSpPr>
          <p:cNvPr id="227" name="TextBox 8"/>
          <p:cNvSpPr txBox="1"/>
          <p:nvPr/>
        </p:nvSpPr>
        <p:spPr>
          <a:xfrm>
            <a:off x="15669490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228" name="Rectangle 9"/>
          <p:cNvSpPr txBox="1"/>
          <p:nvPr/>
        </p:nvSpPr>
        <p:spPr>
          <a:xfrm>
            <a:off x="15669490" y="3218188"/>
            <a:ext cx="7065820" cy="4196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Battery Capacity: 8000mAh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Input: DC 5V 2A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Output: 	DC 5V 2A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No. of Output port: 1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4-5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Dimension (W x D x H): 70 x 16 x 110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204g</a:t>
            </a:r>
          </a:p>
        </p:txBody>
      </p:sp>
      <p:pic>
        <p:nvPicPr>
          <p:cNvPr id="229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388112"/>
            <a:ext cx="7835503" cy="4735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6" y="7188506"/>
            <a:ext cx="7586121" cy="5168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16" descr="Picture 1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54780" y="6447382"/>
            <a:ext cx="2294662" cy="566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Box 4"/>
          <p:cNvSpPr txBox="1"/>
          <p:nvPr/>
        </p:nvSpPr>
        <p:spPr>
          <a:xfrm>
            <a:off x="394099" y="1216982"/>
            <a:ext cx="3346568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Power Bank</a:t>
            </a:r>
          </a:p>
        </p:txBody>
      </p:sp>
      <p:sp>
        <p:nvSpPr>
          <p:cNvPr id="234" name="TextBox 5"/>
          <p:cNvSpPr txBox="1"/>
          <p:nvPr/>
        </p:nvSpPr>
        <p:spPr>
          <a:xfrm>
            <a:off x="20399554" y="1237763"/>
            <a:ext cx="370970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ZEB-PB10000</a:t>
            </a:r>
          </a:p>
        </p:txBody>
      </p:sp>
      <p:sp>
        <p:nvSpPr>
          <p:cNvPr id="235" name="TextBox 6"/>
          <p:cNvSpPr txBox="1"/>
          <p:nvPr/>
        </p:nvSpPr>
        <p:spPr>
          <a:xfrm>
            <a:off x="9642767" y="2388112"/>
            <a:ext cx="1771372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236" name="TextBox 7"/>
          <p:cNvSpPr txBox="1"/>
          <p:nvPr/>
        </p:nvSpPr>
        <p:spPr>
          <a:xfrm>
            <a:off x="9642770" y="3218188"/>
            <a:ext cx="5733392" cy="450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Indicators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Dual Output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Mobile/Tablet Compatible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Texture Finish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 Charge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Overload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Short Circuit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Auto Recovery</a:t>
            </a:r>
          </a:p>
        </p:txBody>
      </p:sp>
      <p:sp>
        <p:nvSpPr>
          <p:cNvPr id="237" name="TextBox 8"/>
          <p:cNvSpPr txBox="1"/>
          <p:nvPr/>
        </p:nvSpPr>
        <p:spPr>
          <a:xfrm>
            <a:off x="15669490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238" name="Rectangle 9"/>
          <p:cNvSpPr txBox="1"/>
          <p:nvPr/>
        </p:nvSpPr>
        <p:spPr>
          <a:xfrm>
            <a:off x="15669490" y="3218188"/>
            <a:ext cx="7065820" cy="4323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Battery Capacity: 10000mAh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Input: 5V 2A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1: 5V 2A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2: 5V 2A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No. of Output port: 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5-6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Dimension: 130 x 70 x 15.3mm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195g</a:t>
            </a:r>
          </a:p>
        </p:txBody>
      </p:sp>
      <p:pic>
        <p:nvPicPr>
          <p:cNvPr id="239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9761" y="2388111"/>
            <a:ext cx="6692386" cy="9270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icture 16" descr="Picture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6431" y="3065222"/>
            <a:ext cx="2609851" cy="628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icture 17" descr="Picture 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72371" y="7899644"/>
            <a:ext cx="8949346" cy="4325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Box 5"/>
          <p:cNvSpPr txBox="1"/>
          <p:nvPr/>
        </p:nvSpPr>
        <p:spPr>
          <a:xfrm>
            <a:off x="394100" y="1216982"/>
            <a:ext cx="570251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Portable BT Speaker</a:t>
            </a:r>
          </a:p>
        </p:txBody>
      </p:sp>
      <p:sp>
        <p:nvSpPr>
          <p:cNvPr id="244" name="TextBox 8"/>
          <p:cNvSpPr txBox="1"/>
          <p:nvPr/>
        </p:nvSpPr>
        <p:spPr>
          <a:xfrm>
            <a:off x="21258293" y="1237763"/>
            <a:ext cx="2850970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ZEB-SAGA</a:t>
            </a:r>
          </a:p>
        </p:txBody>
      </p:sp>
      <p:sp>
        <p:nvSpPr>
          <p:cNvPr id="245" name="TextBox 9"/>
          <p:cNvSpPr txBox="1"/>
          <p:nvPr/>
        </p:nvSpPr>
        <p:spPr>
          <a:xfrm>
            <a:off x="10515610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246" name="TextBox 10"/>
          <p:cNvSpPr txBox="1"/>
          <p:nvPr/>
        </p:nvSpPr>
        <p:spPr>
          <a:xfrm>
            <a:off x="10515613" y="3218188"/>
            <a:ext cx="5733392" cy="3383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USB &amp; Micro SD card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Media / volume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Call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FM Radio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 Battery</a:t>
            </a:r>
          </a:p>
        </p:txBody>
      </p:sp>
      <p:sp>
        <p:nvSpPr>
          <p:cNvPr id="247" name="TextBox 11"/>
          <p:cNvSpPr txBox="1"/>
          <p:nvPr/>
        </p:nvSpPr>
        <p:spPr>
          <a:xfrm>
            <a:off x="16542334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248" name="Rectangle 12"/>
          <p:cNvSpPr txBox="1"/>
          <p:nvPr/>
        </p:nvSpPr>
        <p:spPr>
          <a:xfrm>
            <a:off x="16542334" y="3218187"/>
            <a:ext cx="6837221" cy="5796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  3W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 50.8mm (2")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	3Ω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100Hz-20kHz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≤63dB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2 - 3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1.5 hours (Max Volume)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Dimension: 37 x 68 x 87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108g</a:t>
            </a:r>
          </a:p>
        </p:txBody>
      </p:sp>
      <p:pic>
        <p:nvPicPr>
          <p:cNvPr id="249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385" y="2388112"/>
            <a:ext cx="9012384" cy="5236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icture 17" descr="Picture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76370" y="7872838"/>
            <a:ext cx="5948798" cy="425061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extBox 13"/>
          <p:cNvSpPr txBox="1"/>
          <p:nvPr/>
        </p:nvSpPr>
        <p:spPr>
          <a:xfrm>
            <a:off x="360202" y="7455474"/>
            <a:ext cx="2569505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₹777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Box 12"/>
          <p:cNvSpPr txBox="1"/>
          <p:nvPr/>
        </p:nvSpPr>
        <p:spPr>
          <a:xfrm>
            <a:off x="394100" y="1216982"/>
            <a:ext cx="570251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Portable BT Speaker</a:t>
            </a:r>
          </a:p>
        </p:txBody>
      </p:sp>
      <p:sp>
        <p:nvSpPr>
          <p:cNvPr id="254" name="TextBox 13"/>
          <p:cNvSpPr txBox="1"/>
          <p:nvPr/>
        </p:nvSpPr>
        <p:spPr>
          <a:xfrm>
            <a:off x="20474616" y="1237763"/>
            <a:ext cx="361386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ZEB-PASSION</a:t>
            </a:r>
          </a:p>
        </p:txBody>
      </p:sp>
      <p:sp>
        <p:nvSpPr>
          <p:cNvPr id="255" name="TextBox 14"/>
          <p:cNvSpPr txBox="1"/>
          <p:nvPr/>
        </p:nvSpPr>
        <p:spPr>
          <a:xfrm>
            <a:off x="9621986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256" name="TextBox 15"/>
          <p:cNvSpPr txBox="1"/>
          <p:nvPr/>
        </p:nvSpPr>
        <p:spPr>
          <a:xfrm>
            <a:off x="9621987" y="3218188"/>
            <a:ext cx="5733392" cy="450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Micro SD card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FM Radio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AUX Input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Call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Media / volume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Fabric Finish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 Battery</a:t>
            </a:r>
          </a:p>
        </p:txBody>
      </p:sp>
      <p:sp>
        <p:nvSpPr>
          <p:cNvPr id="257" name="TextBox 16"/>
          <p:cNvSpPr txBox="1"/>
          <p:nvPr/>
        </p:nvSpPr>
        <p:spPr>
          <a:xfrm>
            <a:off x="15648708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258" name="Rectangle 17"/>
          <p:cNvSpPr txBox="1"/>
          <p:nvPr/>
        </p:nvSpPr>
        <p:spPr>
          <a:xfrm>
            <a:off x="15648704" y="3218187"/>
            <a:ext cx="8735295" cy="7802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 3W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5.0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 5.08cm (2")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4Ω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100Hz - 20kHz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≥85dB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 Supported Micro SD memory size: 32GB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Audio formats: MP3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 1-2 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3 hrs*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86 x 42.50 x 87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 (W x D x H): 100 x 48 x 106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162g</a:t>
            </a:r>
          </a:p>
        </p:txBody>
      </p:sp>
      <p:pic>
        <p:nvPicPr>
          <p:cNvPr id="259" name="Picture 22" descr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726668"/>
            <a:ext cx="9208946" cy="4363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icture 23" descr="Picture 2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6752" y="6901512"/>
            <a:ext cx="7921450" cy="5590581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TextBox 9"/>
          <p:cNvSpPr txBox="1"/>
          <p:nvPr/>
        </p:nvSpPr>
        <p:spPr>
          <a:xfrm>
            <a:off x="536751" y="6224404"/>
            <a:ext cx="2569505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₹999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Box 12"/>
          <p:cNvSpPr txBox="1"/>
          <p:nvPr/>
        </p:nvSpPr>
        <p:spPr>
          <a:xfrm>
            <a:off x="394100" y="1216982"/>
            <a:ext cx="570251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Portable BT Speaker</a:t>
            </a:r>
          </a:p>
        </p:txBody>
      </p:sp>
      <p:sp>
        <p:nvSpPr>
          <p:cNvPr id="264" name="TextBox 13"/>
          <p:cNvSpPr txBox="1"/>
          <p:nvPr/>
        </p:nvSpPr>
        <p:spPr>
          <a:xfrm>
            <a:off x="20866927" y="1237763"/>
            <a:ext cx="3221553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ZEB-GLORY</a:t>
            </a:r>
          </a:p>
        </p:txBody>
      </p:sp>
      <p:sp>
        <p:nvSpPr>
          <p:cNvPr id="265" name="TextBox 14"/>
          <p:cNvSpPr txBox="1"/>
          <p:nvPr/>
        </p:nvSpPr>
        <p:spPr>
          <a:xfrm>
            <a:off x="9621986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266" name="TextBox 15"/>
          <p:cNvSpPr txBox="1"/>
          <p:nvPr/>
        </p:nvSpPr>
        <p:spPr>
          <a:xfrm>
            <a:off x="9621987" y="3218188"/>
            <a:ext cx="5733392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mSD card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FM Radio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Media / Volume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battery</a:t>
            </a:r>
          </a:p>
        </p:txBody>
      </p:sp>
      <p:sp>
        <p:nvSpPr>
          <p:cNvPr id="267" name="TextBox 16"/>
          <p:cNvSpPr txBox="1"/>
          <p:nvPr/>
        </p:nvSpPr>
        <p:spPr>
          <a:xfrm>
            <a:off x="15648708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268" name="Rectangle 17"/>
          <p:cNvSpPr txBox="1"/>
          <p:nvPr/>
        </p:nvSpPr>
        <p:spPr>
          <a:xfrm>
            <a:off x="15648703" y="3218188"/>
            <a:ext cx="8146479" cy="6863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 4W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 40mm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	4Ω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150Hz-18kHz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≥70dB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 Supported mSD memory size: 32GB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Audio formats: MP3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1.5-2 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10hrs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95 x 59 x 66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220g</a:t>
            </a:r>
          </a:p>
        </p:txBody>
      </p:sp>
      <p:pic>
        <p:nvPicPr>
          <p:cNvPr id="269" name="Picture 22" descr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476" y="3344078"/>
            <a:ext cx="7960292" cy="6756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icture 23" descr="Picture 2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12768" y="7729635"/>
            <a:ext cx="6642612" cy="450901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TextBox 9"/>
          <p:cNvSpPr txBox="1"/>
          <p:nvPr/>
        </p:nvSpPr>
        <p:spPr>
          <a:xfrm>
            <a:off x="878370" y="10309728"/>
            <a:ext cx="256950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₹1499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Box 7"/>
          <p:cNvSpPr txBox="1"/>
          <p:nvPr/>
        </p:nvSpPr>
        <p:spPr>
          <a:xfrm>
            <a:off x="394100" y="1216982"/>
            <a:ext cx="570251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Portable BT Speaker</a:t>
            </a:r>
          </a:p>
        </p:txBody>
      </p:sp>
      <p:sp>
        <p:nvSpPr>
          <p:cNvPr id="274" name="TextBox 8"/>
          <p:cNvSpPr txBox="1"/>
          <p:nvPr/>
        </p:nvSpPr>
        <p:spPr>
          <a:xfrm>
            <a:off x="20759176" y="1237763"/>
            <a:ext cx="332930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ZEB-VOGUE</a:t>
            </a:r>
          </a:p>
        </p:txBody>
      </p:sp>
      <p:sp>
        <p:nvSpPr>
          <p:cNvPr id="275" name="TextBox 9"/>
          <p:cNvSpPr txBox="1"/>
          <p:nvPr/>
        </p:nvSpPr>
        <p:spPr>
          <a:xfrm>
            <a:off x="9621986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276" name="TextBox 10"/>
          <p:cNvSpPr txBox="1"/>
          <p:nvPr/>
        </p:nvSpPr>
        <p:spPr>
          <a:xfrm>
            <a:off x="9621987" y="3218188"/>
            <a:ext cx="5733392" cy="450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USB &amp; Micro SD card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FM Radio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AUX Input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Media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Dual Speaker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Call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 Battery</a:t>
            </a:r>
          </a:p>
        </p:txBody>
      </p:sp>
      <p:sp>
        <p:nvSpPr>
          <p:cNvPr id="277" name="TextBox 11"/>
          <p:cNvSpPr txBox="1"/>
          <p:nvPr/>
        </p:nvSpPr>
        <p:spPr>
          <a:xfrm>
            <a:off x="15355377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278" name="Rectangle 12"/>
          <p:cNvSpPr txBox="1"/>
          <p:nvPr/>
        </p:nvSpPr>
        <p:spPr>
          <a:xfrm>
            <a:off x="15355380" y="3218188"/>
            <a:ext cx="9028622" cy="6863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 3W x 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 45mm x 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3Ω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100Hz-20kHz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≥80dB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 Supported USB/Micro SD memory size: 32GB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Audio formats: MP3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3-4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5hrs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213 x 60.3 x 66.75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354g</a:t>
            </a:r>
          </a:p>
        </p:txBody>
      </p:sp>
      <p:pic>
        <p:nvPicPr>
          <p:cNvPr id="279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102" y="8080136"/>
            <a:ext cx="11908736" cy="4275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icture 17" descr="Picture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6" y="2293278"/>
            <a:ext cx="7863701" cy="5633893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TextBox 13"/>
          <p:cNvSpPr txBox="1"/>
          <p:nvPr/>
        </p:nvSpPr>
        <p:spPr>
          <a:xfrm>
            <a:off x="12302838" y="11431947"/>
            <a:ext cx="256950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₹1499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0" descr="Picture 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388112"/>
            <a:ext cx="9227887" cy="5217262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extBox 12"/>
          <p:cNvSpPr txBox="1"/>
          <p:nvPr/>
        </p:nvSpPr>
        <p:spPr>
          <a:xfrm>
            <a:off x="394100" y="1216982"/>
            <a:ext cx="570251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Portable BT Speaker</a:t>
            </a:r>
          </a:p>
        </p:txBody>
      </p:sp>
      <p:sp>
        <p:nvSpPr>
          <p:cNvPr id="285" name="TextBox 13"/>
          <p:cNvSpPr txBox="1"/>
          <p:nvPr/>
        </p:nvSpPr>
        <p:spPr>
          <a:xfrm>
            <a:off x="20612729" y="1237763"/>
            <a:ext cx="3475751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ZEB-BARREL</a:t>
            </a:r>
          </a:p>
        </p:txBody>
      </p:sp>
      <p:sp>
        <p:nvSpPr>
          <p:cNvPr id="286" name="TextBox 14"/>
          <p:cNvSpPr txBox="1"/>
          <p:nvPr/>
        </p:nvSpPr>
        <p:spPr>
          <a:xfrm>
            <a:off x="9621986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287" name="TextBox 15"/>
          <p:cNvSpPr txBox="1"/>
          <p:nvPr/>
        </p:nvSpPr>
        <p:spPr>
          <a:xfrm>
            <a:off x="9621987" y="3218188"/>
            <a:ext cx="5733392" cy="3383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USB &amp; mSD card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FM Radio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AUX Input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Media / Volume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battery</a:t>
            </a:r>
          </a:p>
        </p:txBody>
      </p:sp>
      <p:sp>
        <p:nvSpPr>
          <p:cNvPr id="288" name="TextBox 16"/>
          <p:cNvSpPr txBox="1"/>
          <p:nvPr/>
        </p:nvSpPr>
        <p:spPr>
          <a:xfrm>
            <a:off x="15355377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289" name="Rectangle 17"/>
          <p:cNvSpPr txBox="1"/>
          <p:nvPr/>
        </p:nvSpPr>
        <p:spPr>
          <a:xfrm>
            <a:off x="15355380" y="3218188"/>
            <a:ext cx="8733104" cy="6863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 5W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4.1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 3 "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	2Ω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100Hz-20kHz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≥80dB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 Supported USB/mSD memory size: 32GB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Audio formats: MP3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2 - 3 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2.5 hrs (max volume)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100 x 215 x 110mm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 300g</a:t>
            </a:r>
          </a:p>
        </p:txBody>
      </p:sp>
      <p:pic>
        <p:nvPicPr>
          <p:cNvPr id="290" name="Picture 23" descr="Picture 2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6232" y="7605372"/>
            <a:ext cx="7002617" cy="4801374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TextBox 9"/>
          <p:cNvSpPr txBox="1"/>
          <p:nvPr/>
        </p:nvSpPr>
        <p:spPr>
          <a:xfrm>
            <a:off x="7052481" y="2755732"/>
            <a:ext cx="2569505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₹1599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Box 22"/>
          <p:cNvSpPr txBox="1"/>
          <p:nvPr/>
        </p:nvSpPr>
        <p:spPr>
          <a:xfrm>
            <a:off x="394100" y="1216982"/>
            <a:ext cx="570251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Portable BT Speaker</a:t>
            </a:r>
          </a:p>
        </p:txBody>
      </p:sp>
      <p:sp>
        <p:nvSpPr>
          <p:cNvPr id="294" name="TextBox 23"/>
          <p:cNvSpPr txBox="1"/>
          <p:nvPr/>
        </p:nvSpPr>
        <p:spPr>
          <a:xfrm>
            <a:off x="20247209" y="1237763"/>
            <a:ext cx="3841272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ZEB-CLOSIC 2</a:t>
            </a:r>
          </a:p>
        </p:txBody>
      </p:sp>
      <p:sp>
        <p:nvSpPr>
          <p:cNvPr id="295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296" name="TextBox 25"/>
          <p:cNvSpPr txBox="1"/>
          <p:nvPr/>
        </p:nvSpPr>
        <p:spPr>
          <a:xfrm>
            <a:off x="9767461" y="3218188"/>
            <a:ext cx="5733392" cy="450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USB/ Micro SD card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AUX Input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Media / volume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FM Radio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Clock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Display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Battery</a:t>
            </a:r>
          </a:p>
        </p:txBody>
      </p:sp>
      <p:sp>
        <p:nvSpPr>
          <p:cNvPr id="297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298" name="Rectangle 27"/>
          <p:cNvSpPr txBox="1"/>
          <p:nvPr/>
        </p:nvSpPr>
        <p:spPr>
          <a:xfrm>
            <a:off x="15500852" y="3218188"/>
            <a:ext cx="8733104" cy="645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 5W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v3.0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 52mm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4Ω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20Hz - 20kHz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≥80dB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 Supported USB/mSD memory size: 32GB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Audio formats: MP3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5-6 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4 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Dimension: 132 x 75 x 68 mm (W x D x H)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332g</a:t>
            </a:r>
          </a:p>
        </p:txBody>
      </p:sp>
      <p:pic>
        <p:nvPicPr>
          <p:cNvPr id="299" name="Picture 31" descr="Picture 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388112"/>
            <a:ext cx="9227887" cy="4842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icture 32" descr="Picture 3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7382964"/>
            <a:ext cx="9227887" cy="4749648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TextBox 9"/>
          <p:cNvSpPr txBox="1"/>
          <p:nvPr/>
        </p:nvSpPr>
        <p:spPr>
          <a:xfrm>
            <a:off x="7197958" y="2635916"/>
            <a:ext cx="256950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₹1599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Box 22"/>
          <p:cNvSpPr txBox="1"/>
          <p:nvPr/>
        </p:nvSpPr>
        <p:spPr>
          <a:xfrm>
            <a:off x="394100" y="1216982"/>
            <a:ext cx="570251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Portable BT Speaker</a:t>
            </a:r>
          </a:p>
        </p:txBody>
      </p:sp>
      <p:sp>
        <p:nvSpPr>
          <p:cNvPr id="304" name="TextBox 23"/>
          <p:cNvSpPr txBox="1"/>
          <p:nvPr/>
        </p:nvSpPr>
        <p:spPr>
          <a:xfrm>
            <a:off x="20130823" y="1237763"/>
            <a:ext cx="395765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ZEB-MAESTRO</a:t>
            </a:r>
          </a:p>
        </p:txBody>
      </p:sp>
      <p:sp>
        <p:nvSpPr>
          <p:cNvPr id="305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306" name="TextBox 25"/>
          <p:cNvSpPr txBox="1"/>
          <p:nvPr/>
        </p:nvSpPr>
        <p:spPr>
          <a:xfrm>
            <a:off x="9767461" y="3218188"/>
            <a:ext cx="5733392" cy="3942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USB/ Micro SD card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Fabric Finish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AUX Input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Media / volume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FM Radio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 Battery</a:t>
            </a:r>
          </a:p>
        </p:txBody>
      </p:sp>
      <p:sp>
        <p:nvSpPr>
          <p:cNvPr id="307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308" name="Rectangle 27"/>
          <p:cNvSpPr txBox="1"/>
          <p:nvPr/>
        </p:nvSpPr>
        <p:spPr>
          <a:xfrm>
            <a:off x="15500852" y="3218188"/>
            <a:ext cx="8733104" cy="645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 5W x 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 50mm x 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4Ω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100Hz-20kHz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≥63dB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 Supported memory size: 32GB (USB/mSD)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Audio formats: MP3  (USB/mSD)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3hrs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2-3 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Dimension: 190 x 48 mm (Dia x H)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568g</a:t>
            </a:r>
          </a:p>
        </p:txBody>
      </p:sp>
      <p:pic>
        <p:nvPicPr>
          <p:cNvPr id="30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388112"/>
            <a:ext cx="9373360" cy="646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52478" y="7641824"/>
            <a:ext cx="6889174" cy="4684638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TextBox 9"/>
          <p:cNvSpPr txBox="1"/>
          <p:nvPr/>
        </p:nvSpPr>
        <p:spPr>
          <a:xfrm>
            <a:off x="506869" y="8023728"/>
            <a:ext cx="2569505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₹1699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Box 22"/>
          <p:cNvSpPr txBox="1"/>
          <p:nvPr/>
        </p:nvSpPr>
        <p:spPr>
          <a:xfrm>
            <a:off x="394100" y="1216982"/>
            <a:ext cx="570251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Portable BT Speaker</a:t>
            </a:r>
          </a:p>
        </p:txBody>
      </p:sp>
      <p:sp>
        <p:nvSpPr>
          <p:cNvPr id="314" name="TextBox 23"/>
          <p:cNvSpPr txBox="1"/>
          <p:nvPr/>
        </p:nvSpPr>
        <p:spPr>
          <a:xfrm>
            <a:off x="21198220" y="1237763"/>
            <a:ext cx="2890261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ZEB-ATOM</a:t>
            </a:r>
          </a:p>
        </p:txBody>
      </p:sp>
      <p:sp>
        <p:nvSpPr>
          <p:cNvPr id="315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316" name="TextBox 25"/>
          <p:cNvSpPr txBox="1"/>
          <p:nvPr/>
        </p:nvSpPr>
        <p:spPr>
          <a:xfrm>
            <a:off x="9767461" y="3218188"/>
            <a:ext cx="5733392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mSD Card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Media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 Battery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Flame Light with 60 LEDs</a:t>
            </a:r>
          </a:p>
        </p:txBody>
      </p:sp>
      <p:sp>
        <p:nvSpPr>
          <p:cNvPr id="317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318" name="Rectangle 27"/>
          <p:cNvSpPr txBox="1"/>
          <p:nvPr/>
        </p:nvSpPr>
        <p:spPr>
          <a:xfrm>
            <a:off x="15500852" y="3218188"/>
            <a:ext cx="8733104" cy="645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 3W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 50mm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4Ω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100Hz-20kHz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 75dB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 Supported Micro SD memory size: 32GB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Audio formats: MP3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3 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2.5 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(Dia x H): 100 x 179.2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340g</a:t>
            </a:r>
          </a:p>
        </p:txBody>
      </p:sp>
      <p:pic>
        <p:nvPicPr>
          <p:cNvPr id="31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388112"/>
            <a:ext cx="5923575" cy="9517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85564" y="6325810"/>
            <a:ext cx="5643131" cy="5862991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TextBox 9"/>
          <p:cNvSpPr txBox="1"/>
          <p:nvPr/>
        </p:nvSpPr>
        <p:spPr>
          <a:xfrm>
            <a:off x="5758646" y="11228654"/>
            <a:ext cx="256950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₹1899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Increase in footprint"/>
          <p:cNvSpPr txBox="1"/>
          <p:nvPr/>
        </p:nvSpPr>
        <p:spPr>
          <a:xfrm>
            <a:off x="476784" y="1026869"/>
            <a:ext cx="574992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Increase in footprint</a:t>
            </a:r>
          </a:p>
        </p:txBody>
      </p:sp>
      <p:graphicFrame>
        <p:nvGraphicFramePr>
          <p:cNvPr id="140" name="3D Column Chart"/>
          <p:cNvGraphicFramePr/>
          <p:nvPr/>
        </p:nvGraphicFramePr>
        <p:xfrm>
          <a:off x="3111665" y="2587586"/>
          <a:ext cx="21688986" cy="10200648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141" name="31 Branches…"/>
          <p:cNvSpPr txBox="1"/>
          <p:nvPr/>
        </p:nvSpPr>
        <p:spPr>
          <a:xfrm>
            <a:off x="553495" y="3566786"/>
            <a:ext cx="509724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31 Branches</a:t>
            </a:r>
          </a:p>
          <a:p>
            <a:pPr algn="l">
              <a:defRPr sz="4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128+ service centres</a:t>
            </a:r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5679" y="630256"/>
            <a:ext cx="1420953" cy="1656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Box 22"/>
          <p:cNvSpPr txBox="1"/>
          <p:nvPr/>
        </p:nvSpPr>
        <p:spPr>
          <a:xfrm>
            <a:off x="394100" y="1216982"/>
            <a:ext cx="570251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Portable BT Speaker</a:t>
            </a:r>
          </a:p>
        </p:txBody>
      </p:sp>
      <p:sp>
        <p:nvSpPr>
          <p:cNvPr id="324" name="TextBox 23"/>
          <p:cNvSpPr txBox="1"/>
          <p:nvPr/>
        </p:nvSpPr>
        <p:spPr>
          <a:xfrm>
            <a:off x="21410150" y="1237763"/>
            <a:ext cx="2678330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ZEB-JAVA</a:t>
            </a:r>
          </a:p>
        </p:txBody>
      </p:sp>
      <p:sp>
        <p:nvSpPr>
          <p:cNvPr id="325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326" name="TextBox 25"/>
          <p:cNvSpPr txBox="1"/>
          <p:nvPr/>
        </p:nvSpPr>
        <p:spPr>
          <a:xfrm>
            <a:off x="9767461" y="3218188"/>
            <a:ext cx="5733392" cy="3383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USB/ Micro SD card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FM Radio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AUX Input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Media / volume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battery</a:t>
            </a:r>
          </a:p>
        </p:txBody>
      </p:sp>
      <p:sp>
        <p:nvSpPr>
          <p:cNvPr id="327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328" name="Rectangle 27"/>
          <p:cNvSpPr txBox="1"/>
          <p:nvPr/>
        </p:nvSpPr>
        <p:spPr>
          <a:xfrm>
            <a:off x="15500852" y="3218188"/>
            <a:ext cx="8733104" cy="6863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 8W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2.1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 2.5"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4Ω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100Hz - 16kHz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≥65dB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 Supported USB/Micro SD memory size: 32GB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Audio formats: MP3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3hrs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2hrs(max volume)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240 x 94 x 105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608g</a:t>
            </a:r>
          </a:p>
        </p:txBody>
      </p:sp>
      <p:pic>
        <p:nvPicPr>
          <p:cNvPr id="32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388112"/>
            <a:ext cx="9362472" cy="6963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5200" y="7849568"/>
            <a:ext cx="8185654" cy="4180847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TextBox 9"/>
          <p:cNvSpPr txBox="1"/>
          <p:nvPr/>
        </p:nvSpPr>
        <p:spPr>
          <a:xfrm>
            <a:off x="3189142" y="8674706"/>
            <a:ext cx="256950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₹1899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Box 22"/>
          <p:cNvSpPr txBox="1"/>
          <p:nvPr/>
        </p:nvSpPr>
        <p:spPr>
          <a:xfrm>
            <a:off x="394100" y="1216982"/>
            <a:ext cx="570251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Portable BT Speaker</a:t>
            </a:r>
          </a:p>
        </p:txBody>
      </p:sp>
      <p:sp>
        <p:nvSpPr>
          <p:cNvPr id="334" name="TextBox 23"/>
          <p:cNvSpPr txBox="1"/>
          <p:nvPr/>
        </p:nvSpPr>
        <p:spPr>
          <a:xfrm>
            <a:off x="20668687" y="1237763"/>
            <a:ext cx="3419791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ZEB-SPLASH</a:t>
            </a:r>
          </a:p>
        </p:txBody>
      </p:sp>
      <p:sp>
        <p:nvSpPr>
          <p:cNvPr id="335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336" name="TextBox 25"/>
          <p:cNvSpPr txBox="1"/>
          <p:nvPr/>
        </p:nvSpPr>
        <p:spPr>
          <a:xfrm>
            <a:off x="9767461" y="3218188"/>
            <a:ext cx="5733392" cy="450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USB &amp; Micro SD card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FM Radio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AUX Input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Media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Dual Speaker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Call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 Battery</a:t>
            </a:r>
          </a:p>
        </p:txBody>
      </p:sp>
      <p:sp>
        <p:nvSpPr>
          <p:cNvPr id="337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338" name="Rectangle 27"/>
          <p:cNvSpPr txBox="1"/>
          <p:nvPr/>
        </p:nvSpPr>
        <p:spPr>
          <a:xfrm>
            <a:off x="15500852" y="3218187"/>
            <a:ext cx="8733104" cy="8336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 3W x 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 50mm x 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4Ω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100Hz - 20kHz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≥65dB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≥55dB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 Supported USB/Micro SD memory size: 32GB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Audio formats: MP3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3hrs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3-4hrs*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198 x 75 x 115 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 (W x D x H): 130 x 84 x 207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 450g </a:t>
            </a:r>
          </a:p>
        </p:txBody>
      </p:sp>
      <p:pic>
        <p:nvPicPr>
          <p:cNvPr id="33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6" y="2161094"/>
            <a:ext cx="9373361" cy="5170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6" y="7772402"/>
            <a:ext cx="9868237" cy="4655130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TextBox 9"/>
          <p:cNvSpPr txBox="1"/>
          <p:nvPr/>
        </p:nvSpPr>
        <p:spPr>
          <a:xfrm>
            <a:off x="215262" y="7095294"/>
            <a:ext cx="2569506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₹1999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318" y="8458200"/>
            <a:ext cx="10058652" cy="4061115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TextBox 22"/>
          <p:cNvSpPr txBox="1"/>
          <p:nvPr/>
        </p:nvSpPr>
        <p:spPr>
          <a:xfrm>
            <a:off x="394100" y="1216982"/>
            <a:ext cx="570251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Portable BT Speaker</a:t>
            </a:r>
          </a:p>
        </p:txBody>
      </p:sp>
      <p:sp>
        <p:nvSpPr>
          <p:cNvPr id="345" name="TextBox 23"/>
          <p:cNvSpPr txBox="1"/>
          <p:nvPr/>
        </p:nvSpPr>
        <p:spPr>
          <a:xfrm>
            <a:off x="20733576" y="1237763"/>
            <a:ext cx="3354902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ZEB-OLIVER</a:t>
            </a:r>
          </a:p>
        </p:txBody>
      </p:sp>
      <p:sp>
        <p:nvSpPr>
          <p:cNvPr id="346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347" name="TextBox 25"/>
          <p:cNvSpPr txBox="1"/>
          <p:nvPr/>
        </p:nvSpPr>
        <p:spPr>
          <a:xfrm>
            <a:off x="9767461" y="3218187"/>
            <a:ext cx="5733392" cy="5618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USB &amp; mSD card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FM Radio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AUX Input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Call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Media / Volume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Display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battery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Remote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Mobile/Tablet holder</a:t>
            </a:r>
          </a:p>
        </p:txBody>
      </p:sp>
      <p:sp>
        <p:nvSpPr>
          <p:cNvPr id="348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349" name="Rectangle 27"/>
          <p:cNvSpPr txBox="1"/>
          <p:nvPr/>
        </p:nvSpPr>
        <p:spPr>
          <a:xfrm>
            <a:off x="15500852" y="3218187"/>
            <a:ext cx="8733104" cy="7396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 6W  (3W + 3W)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2.1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 40mm x 2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4Ω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180Hz-20kHz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≥80dB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≥75dB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 Supported USB/mSD memory size: 32GB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Audio formats: MP3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1 -2 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2-3 hrs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281 x 39 x 69 mm (with mobile holder)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356g</a:t>
            </a:r>
          </a:p>
        </p:txBody>
      </p:sp>
      <p:pic>
        <p:nvPicPr>
          <p:cNvPr id="35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2388111"/>
            <a:ext cx="9373360" cy="3233735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TextBox 9"/>
          <p:cNvSpPr txBox="1"/>
          <p:nvPr/>
        </p:nvSpPr>
        <p:spPr>
          <a:xfrm>
            <a:off x="373316" y="5480346"/>
            <a:ext cx="2569505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₹1999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Box 22"/>
          <p:cNvSpPr txBox="1"/>
          <p:nvPr/>
        </p:nvSpPr>
        <p:spPr>
          <a:xfrm>
            <a:off x="394100" y="1216982"/>
            <a:ext cx="570251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Portable BT Speaker</a:t>
            </a:r>
          </a:p>
        </p:txBody>
      </p:sp>
      <p:sp>
        <p:nvSpPr>
          <p:cNvPr id="354" name="TextBox 23"/>
          <p:cNvSpPr txBox="1"/>
          <p:nvPr/>
        </p:nvSpPr>
        <p:spPr>
          <a:xfrm>
            <a:off x="20941045" y="1237763"/>
            <a:ext cx="3147436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ZEB-ASTRA</a:t>
            </a:r>
          </a:p>
        </p:txBody>
      </p:sp>
      <p:sp>
        <p:nvSpPr>
          <p:cNvPr id="355" name="TextBox 24"/>
          <p:cNvSpPr txBox="1"/>
          <p:nvPr/>
        </p:nvSpPr>
        <p:spPr>
          <a:xfrm>
            <a:off x="10266226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356" name="TextBox 25"/>
          <p:cNvSpPr txBox="1"/>
          <p:nvPr/>
        </p:nvSpPr>
        <p:spPr>
          <a:xfrm>
            <a:off x="10266229" y="3218188"/>
            <a:ext cx="5733392" cy="450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USB &amp; SD card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FM Radio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AUX Input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Media/Volume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Call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Remote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 Battery</a:t>
            </a:r>
          </a:p>
        </p:txBody>
      </p:sp>
      <p:sp>
        <p:nvSpPr>
          <p:cNvPr id="357" name="TextBox 26"/>
          <p:cNvSpPr txBox="1"/>
          <p:nvPr/>
        </p:nvSpPr>
        <p:spPr>
          <a:xfrm>
            <a:off x="15999620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358" name="Rectangle 27"/>
          <p:cNvSpPr txBox="1"/>
          <p:nvPr/>
        </p:nvSpPr>
        <p:spPr>
          <a:xfrm>
            <a:off x="15999623" y="3218187"/>
            <a:ext cx="7712438" cy="7396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 15W  (7.5W + 7.5W 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2.1+EDR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 2" x 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3Ω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100Hz-18kHz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≥68dB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≥45dB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 Supported USB &amp; SD memory size: 32GB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Audio formats: MP3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2-3 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3 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Dia): 405 x 65mm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468g</a:t>
            </a:r>
          </a:p>
        </p:txBody>
      </p:sp>
      <p:pic>
        <p:nvPicPr>
          <p:cNvPr id="35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8329517"/>
            <a:ext cx="13134865" cy="3947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2388112"/>
            <a:ext cx="9566714" cy="5016498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TextBox 9"/>
          <p:cNvSpPr txBox="1"/>
          <p:nvPr/>
        </p:nvSpPr>
        <p:spPr>
          <a:xfrm>
            <a:off x="506869" y="7652408"/>
            <a:ext cx="2569505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₹2999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extBox 22"/>
          <p:cNvSpPr txBox="1"/>
          <p:nvPr/>
        </p:nvSpPr>
        <p:spPr>
          <a:xfrm>
            <a:off x="394100" y="1216982"/>
            <a:ext cx="570251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Portable BT Speaker</a:t>
            </a:r>
          </a:p>
        </p:txBody>
      </p:sp>
      <p:sp>
        <p:nvSpPr>
          <p:cNvPr id="364" name="TextBox 23"/>
          <p:cNvSpPr txBox="1"/>
          <p:nvPr/>
        </p:nvSpPr>
        <p:spPr>
          <a:xfrm>
            <a:off x="18196653" y="1237763"/>
            <a:ext cx="589182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ZEB-SUPER BAZOOKA</a:t>
            </a:r>
          </a:p>
        </p:txBody>
      </p:sp>
      <p:sp>
        <p:nvSpPr>
          <p:cNvPr id="365" name="TextBox 24"/>
          <p:cNvSpPr txBox="1"/>
          <p:nvPr/>
        </p:nvSpPr>
        <p:spPr>
          <a:xfrm>
            <a:off x="10079190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366" name="TextBox 25"/>
          <p:cNvSpPr txBox="1"/>
          <p:nvPr/>
        </p:nvSpPr>
        <p:spPr>
          <a:xfrm>
            <a:off x="10079190" y="3218188"/>
            <a:ext cx="5733393" cy="450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USB/ Micro SD card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FM Radio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AUX Input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RGB Light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Media / volume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 Battery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Karaoke function</a:t>
            </a:r>
          </a:p>
        </p:txBody>
      </p:sp>
      <p:sp>
        <p:nvSpPr>
          <p:cNvPr id="367" name="TextBox 26"/>
          <p:cNvSpPr txBox="1"/>
          <p:nvPr/>
        </p:nvSpPr>
        <p:spPr>
          <a:xfrm>
            <a:off x="1581258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368" name="Rectangle 27"/>
          <p:cNvSpPr txBox="1"/>
          <p:nvPr/>
        </p:nvSpPr>
        <p:spPr>
          <a:xfrm>
            <a:off x="15812583" y="3218188"/>
            <a:ext cx="8571418" cy="6863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 15W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2.1+EDR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 6.5 "  +  2 "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3Ω  + 4 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100Hz - 20kHz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≥85dB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 Supported USB/mSD memory size: 32GB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Audio formats: MP3 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4-5 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2 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 (W x D x H):210 x 320 x 225 mm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1.9kg</a:t>
            </a:r>
          </a:p>
        </p:txBody>
      </p:sp>
      <p:pic>
        <p:nvPicPr>
          <p:cNvPr id="36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388112"/>
            <a:ext cx="8271920" cy="7209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9750549"/>
            <a:ext cx="14384695" cy="261100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TextBox 9"/>
          <p:cNvSpPr txBox="1"/>
          <p:nvPr/>
        </p:nvSpPr>
        <p:spPr>
          <a:xfrm>
            <a:off x="7130308" y="7250062"/>
            <a:ext cx="256950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₹3999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Box 22"/>
          <p:cNvSpPr txBox="1"/>
          <p:nvPr/>
        </p:nvSpPr>
        <p:spPr>
          <a:xfrm>
            <a:off x="394098" y="1216982"/>
            <a:ext cx="3279298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BT Headset</a:t>
            </a:r>
          </a:p>
        </p:txBody>
      </p:sp>
      <p:sp>
        <p:nvSpPr>
          <p:cNvPr id="374" name="TextBox 23"/>
          <p:cNvSpPr txBox="1"/>
          <p:nvPr/>
        </p:nvSpPr>
        <p:spPr>
          <a:xfrm>
            <a:off x="20366866" y="1237763"/>
            <a:ext cx="3721615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ZEB-COOL 10</a:t>
            </a:r>
          </a:p>
        </p:txBody>
      </p:sp>
      <p:sp>
        <p:nvSpPr>
          <p:cNvPr id="375" name="TextBox 24"/>
          <p:cNvSpPr txBox="1"/>
          <p:nvPr/>
        </p:nvSpPr>
        <p:spPr>
          <a:xfrm>
            <a:off x="10079190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376" name="TextBox 25"/>
          <p:cNvSpPr txBox="1"/>
          <p:nvPr/>
        </p:nvSpPr>
        <p:spPr>
          <a:xfrm>
            <a:off x="10079190" y="3218188"/>
            <a:ext cx="5733393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Volume/Media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Dual Pairing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Battery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Full Charge Indication</a:t>
            </a:r>
          </a:p>
        </p:txBody>
      </p:sp>
      <p:sp>
        <p:nvSpPr>
          <p:cNvPr id="377" name="TextBox 26"/>
          <p:cNvSpPr txBox="1"/>
          <p:nvPr/>
        </p:nvSpPr>
        <p:spPr>
          <a:xfrm>
            <a:off x="1581258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378" name="Rectangle 27"/>
          <p:cNvSpPr txBox="1"/>
          <p:nvPr/>
        </p:nvSpPr>
        <p:spPr>
          <a:xfrm>
            <a:off x="15812583" y="3218188"/>
            <a:ext cx="8571418" cy="566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BT Profile: HSP,HFP,A2DP,AVRCP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2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1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Talk Time: 3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Standby Time: 60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H):16 x 25.5 x 54.50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 (W X D X H): 65 x 32 x 185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8g</a:t>
            </a:r>
          </a:p>
        </p:txBody>
      </p:sp>
      <p:pic>
        <p:nvPicPr>
          <p:cNvPr id="37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161094"/>
            <a:ext cx="8329014" cy="9312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55916" y="6920345"/>
            <a:ext cx="7511927" cy="5224030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TextBox 9"/>
          <p:cNvSpPr txBox="1"/>
          <p:nvPr/>
        </p:nvSpPr>
        <p:spPr>
          <a:xfrm>
            <a:off x="5515085" y="11131652"/>
            <a:ext cx="2298880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₹499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extBox 22"/>
          <p:cNvSpPr txBox="1"/>
          <p:nvPr/>
        </p:nvSpPr>
        <p:spPr>
          <a:xfrm>
            <a:off x="394098" y="1216982"/>
            <a:ext cx="3279298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BT Headset</a:t>
            </a:r>
          </a:p>
        </p:txBody>
      </p:sp>
      <p:sp>
        <p:nvSpPr>
          <p:cNvPr id="384" name="TextBox 23"/>
          <p:cNvSpPr txBox="1"/>
          <p:nvPr/>
        </p:nvSpPr>
        <p:spPr>
          <a:xfrm>
            <a:off x="20366866" y="1237763"/>
            <a:ext cx="3721615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ZEB-COOL 20</a:t>
            </a:r>
          </a:p>
        </p:txBody>
      </p:sp>
      <p:sp>
        <p:nvSpPr>
          <p:cNvPr id="385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386" name="TextBox 25"/>
          <p:cNvSpPr txBox="1"/>
          <p:nvPr/>
        </p:nvSpPr>
        <p:spPr>
          <a:xfrm>
            <a:off x="9767461" y="3218188"/>
            <a:ext cx="5733392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Volume/Media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Dual Pairing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Battery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Full Charge Indication</a:t>
            </a:r>
          </a:p>
        </p:txBody>
      </p:sp>
      <p:sp>
        <p:nvSpPr>
          <p:cNvPr id="387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388" name="Rectangle 27"/>
          <p:cNvSpPr txBox="1"/>
          <p:nvPr/>
        </p:nvSpPr>
        <p:spPr>
          <a:xfrm>
            <a:off x="15500852" y="3218188"/>
            <a:ext cx="8883148" cy="5262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BT Profile: HSP,HFP,A2DP,AVRCP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2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1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Talk Time: 3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Standby Time: 60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17 x 25.50 x 54.70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 (W X D X H): 65 x 32 x 185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8g</a:t>
            </a:r>
          </a:p>
        </p:txBody>
      </p:sp>
      <p:pic>
        <p:nvPicPr>
          <p:cNvPr id="38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7828" y="2161094"/>
            <a:ext cx="7218482" cy="8010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6928" y="6737294"/>
            <a:ext cx="7873926" cy="5253116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TextBox 9"/>
          <p:cNvSpPr txBox="1"/>
          <p:nvPr/>
        </p:nvSpPr>
        <p:spPr>
          <a:xfrm>
            <a:off x="5265701" y="11131652"/>
            <a:ext cx="2298880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₹499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Box 22"/>
          <p:cNvSpPr txBox="1"/>
          <p:nvPr/>
        </p:nvSpPr>
        <p:spPr>
          <a:xfrm>
            <a:off x="394098" y="1216982"/>
            <a:ext cx="3279298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BT Headset</a:t>
            </a:r>
          </a:p>
        </p:txBody>
      </p:sp>
      <p:sp>
        <p:nvSpPr>
          <p:cNvPr id="394" name="TextBox 23"/>
          <p:cNvSpPr txBox="1"/>
          <p:nvPr/>
        </p:nvSpPr>
        <p:spPr>
          <a:xfrm>
            <a:off x="20238279" y="1237763"/>
            <a:ext cx="3850202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ZEB-PREKSHA</a:t>
            </a:r>
          </a:p>
        </p:txBody>
      </p:sp>
      <p:sp>
        <p:nvSpPr>
          <p:cNvPr id="395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396" name="TextBox 25"/>
          <p:cNvSpPr txBox="1"/>
          <p:nvPr/>
        </p:nvSpPr>
        <p:spPr>
          <a:xfrm>
            <a:off x="8894619" y="3218188"/>
            <a:ext cx="6026730" cy="4348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 Headset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Voice Assistant Support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Full Charge Indication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Splash proof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Call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Additional 8 hours battery life with Charging Case*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Battery</a:t>
            </a:r>
          </a:p>
        </p:txBody>
      </p:sp>
      <p:sp>
        <p:nvSpPr>
          <p:cNvPr id="397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398" name="Rectangle 27"/>
          <p:cNvSpPr txBox="1"/>
          <p:nvPr/>
        </p:nvSpPr>
        <p:spPr>
          <a:xfrm>
            <a:off x="15500852" y="3218187"/>
            <a:ext cx="8883148" cy="699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4.1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BT Profile: HSP / HFP / A2DP / AVRCP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 Size: 6mm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16Ω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4hrs*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	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             Earphone: 2hrs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             Case	: 2.5hrs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Talk Time: 4hrs*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Standby Time: 15 days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Case Dimension (W x D x H): 76.5 x 28 x 31.5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 (W X D X H): 76 x 48 x 125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35g</a:t>
            </a:r>
          </a:p>
        </p:txBody>
      </p:sp>
      <p:pic>
        <p:nvPicPr>
          <p:cNvPr id="39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9394" y="2388112"/>
            <a:ext cx="7894278" cy="635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7806" y="8009376"/>
            <a:ext cx="9186431" cy="4247734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TextBox 9"/>
          <p:cNvSpPr txBox="1"/>
          <p:nvPr/>
        </p:nvSpPr>
        <p:spPr>
          <a:xfrm>
            <a:off x="649162" y="8400914"/>
            <a:ext cx="2405767" cy="12242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₹1999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Box 22"/>
          <p:cNvSpPr txBox="1"/>
          <p:nvPr/>
        </p:nvSpPr>
        <p:spPr>
          <a:xfrm>
            <a:off x="394099" y="1216982"/>
            <a:ext cx="6151383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BT Earphone With Mic</a:t>
            </a:r>
          </a:p>
        </p:txBody>
      </p:sp>
      <p:sp>
        <p:nvSpPr>
          <p:cNvPr id="404" name="TextBox 23"/>
          <p:cNvSpPr txBox="1"/>
          <p:nvPr/>
        </p:nvSpPr>
        <p:spPr>
          <a:xfrm>
            <a:off x="20677618" y="1237763"/>
            <a:ext cx="3410862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ZEB-BE380T</a:t>
            </a:r>
          </a:p>
        </p:txBody>
      </p:sp>
      <p:sp>
        <p:nvSpPr>
          <p:cNvPr id="405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406" name="TextBox 25"/>
          <p:cNvSpPr txBox="1"/>
          <p:nvPr/>
        </p:nvSpPr>
        <p:spPr>
          <a:xfrm>
            <a:off x="9767461" y="3218188"/>
            <a:ext cx="5733392" cy="3942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Volume/Media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Dual Pairing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Full Charge Indication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Call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Battery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Micro SD Card</a:t>
            </a:r>
          </a:p>
        </p:txBody>
      </p:sp>
      <p:sp>
        <p:nvSpPr>
          <p:cNvPr id="407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408" name="Rectangle 27"/>
          <p:cNvSpPr txBox="1"/>
          <p:nvPr/>
        </p:nvSpPr>
        <p:spPr>
          <a:xfrm>
            <a:off x="15500852" y="3218188"/>
            <a:ext cx="8883148" cy="632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BT Profile: A2DP, AVRCP, HSP, HFP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 Size: 10mm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16Ω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 supported Micro SD memory size: 32GB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3-4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1-2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Talk Time: 3-4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Standby Time: 10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Controller Dimension (W x D x H): 67 x 20.5 x 18.5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20g</a:t>
            </a:r>
          </a:p>
        </p:txBody>
      </p:sp>
      <p:pic>
        <p:nvPicPr>
          <p:cNvPr id="40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388112"/>
            <a:ext cx="7692832" cy="9374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81953" y="7495360"/>
            <a:ext cx="9118900" cy="4706166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TextBox 9"/>
          <p:cNvSpPr txBox="1"/>
          <p:nvPr/>
        </p:nvSpPr>
        <p:spPr>
          <a:xfrm>
            <a:off x="6345985" y="6736757"/>
            <a:ext cx="2298880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₹999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extBox 22"/>
          <p:cNvSpPr txBox="1"/>
          <p:nvPr/>
        </p:nvSpPr>
        <p:spPr>
          <a:xfrm>
            <a:off x="394099" y="1216982"/>
            <a:ext cx="6151383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BT Earphone With Mic</a:t>
            </a:r>
          </a:p>
        </p:txBody>
      </p:sp>
      <p:sp>
        <p:nvSpPr>
          <p:cNvPr id="414" name="TextBox 23"/>
          <p:cNvSpPr txBox="1"/>
          <p:nvPr/>
        </p:nvSpPr>
        <p:spPr>
          <a:xfrm>
            <a:off x="19702496" y="1237763"/>
            <a:ext cx="438598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ZEB-SYMPHONY</a:t>
            </a:r>
          </a:p>
        </p:txBody>
      </p:sp>
      <p:sp>
        <p:nvSpPr>
          <p:cNvPr id="415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416" name="TextBox 25"/>
          <p:cNvSpPr txBox="1"/>
          <p:nvPr/>
        </p:nvSpPr>
        <p:spPr>
          <a:xfrm>
            <a:off x="9040090" y="3218188"/>
            <a:ext cx="6460764" cy="5466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 Earphone with Neckband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Volume/Media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Dual Pairing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Magnetic Earpiece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Splash proof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Full Charge Indication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Call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Voice Assistant support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Battery</a:t>
            </a:r>
          </a:p>
        </p:txBody>
      </p:sp>
      <p:sp>
        <p:nvSpPr>
          <p:cNvPr id="417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418" name="Rectangle 27"/>
          <p:cNvSpPr txBox="1"/>
          <p:nvPr/>
        </p:nvSpPr>
        <p:spPr>
          <a:xfrm>
            <a:off x="15500852" y="3218187"/>
            <a:ext cx="8587632" cy="5796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5.0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BT Profile: HFP / HSP / A2DP / AVRCP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 Size: 10mm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16Ω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13hrs*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2.5hrs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Talk Time: 15hrs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Standby Time: 15 days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 (W x D x H): 158 x 30 x 202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24g</a:t>
            </a:r>
          </a:p>
        </p:txBody>
      </p:sp>
      <p:pic>
        <p:nvPicPr>
          <p:cNvPr id="41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459" y="2365387"/>
            <a:ext cx="8005741" cy="7903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30114" y="8865888"/>
            <a:ext cx="4533902" cy="3352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03561" y="8874631"/>
            <a:ext cx="4514852" cy="3409952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TextBox 10"/>
          <p:cNvSpPr txBox="1"/>
          <p:nvPr/>
        </p:nvSpPr>
        <p:spPr>
          <a:xfrm>
            <a:off x="5985166" y="10493826"/>
            <a:ext cx="2473038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₹1199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location.jpg" descr="loca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9187" y="-2"/>
            <a:ext cx="24384002" cy="13716003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Increase in footprint"/>
          <p:cNvSpPr txBox="1"/>
          <p:nvPr/>
        </p:nvSpPr>
        <p:spPr>
          <a:xfrm>
            <a:off x="476784" y="1026869"/>
            <a:ext cx="574992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Increase in footprint</a:t>
            </a:r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5679" y="630256"/>
            <a:ext cx="1420953" cy="1656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extBox 22"/>
          <p:cNvSpPr txBox="1"/>
          <p:nvPr/>
        </p:nvSpPr>
        <p:spPr>
          <a:xfrm>
            <a:off x="394099" y="1216982"/>
            <a:ext cx="6151383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BT Earphone With Mic</a:t>
            </a:r>
          </a:p>
        </p:txBody>
      </p:sp>
      <p:sp>
        <p:nvSpPr>
          <p:cNvPr id="425" name="TextBox 23"/>
          <p:cNvSpPr txBox="1"/>
          <p:nvPr/>
        </p:nvSpPr>
        <p:spPr>
          <a:xfrm>
            <a:off x="21032128" y="1237763"/>
            <a:ext cx="3056353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ZEB-STYLE</a:t>
            </a:r>
          </a:p>
        </p:txBody>
      </p:sp>
      <p:sp>
        <p:nvSpPr>
          <p:cNvPr id="426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427" name="TextBox 25"/>
          <p:cNvSpPr txBox="1"/>
          <p:nvPr/>
        </p:nvSpPr>
        <p:spPr>
          <a:xfrm>
            <a:off x="9040090" y="3218188"/>
            <a:ext cx="6460764" cy="5466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 earphone with Neckband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Voice Assistant support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Volume/Media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Dual Pairing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Magnetic Earpiece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Full Charge Indication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Call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Vibration alert for calls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Battery</a:t>
            </a:r>
          </a:p>
        </p:txBody>
      </p:sp>
      <p:sp>
        <p:nvSpPr>
          <p:cNvPr id="428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429" name="Rectangle 27"/>
          <p:cNvSpPr txBox="1"/>
          <p:nvPr/>
        </p:nvSpPr>
        <p:spPr>
          <a:xfrm>
            <a:off x="15500852" y="3218187"/>
            <a:ext cx="8587632" cy="538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BT Profile: HSP / HFP / A2DP / AVRCP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 Size: 10mm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16Ω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6.5hrs*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2hrs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Talk Time: 6.5hrs*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Standby Time: 2-3 days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Dimension: 174 x 34 x 196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40g</a:t>
            </a:r>
          </a:p>
        </p:txBody>
      </p:sp>
      <p:pic>
        <p:nvPicPr>
          <p:cNvPr id="43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388112"/>
            <a:ext cx="8645992" cy="4106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8651346"/>
            <a:ext cx="10266974" cy="3553448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TextBox 9"/>
          <p:cNvSpPr txBox="1"/>
          <p:nvPr/>
        </p:nvSpPr>
        <p:spPr>
          <a:xfrm>
            <a:off x="6345985" y="5817851"/>
            <a:ext cx="2465508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₹1399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extBox 22"/>
          <p:cNvSpPr txBox="1"/>
          <p:nvPr/>
        </p:nvSpPr>
        <p:spPr>
          <a:xfrm>
            <a:off x="394099" y="1216982"/>
            <a:ext cx="6151383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BT Earphone With Mic</a:t>
            </a:r>
          </a:p>
        </p:txBody>
      </p:sp>
      <p:sp>
        <p:nvSpPr>
          <p:cNvPr id="435" name="TextBox 23"/>
          <p:cNvSpPr txBox="1"/>
          <p:nvPr/>
        </p:nvSpPr>
        <p:spPr>
          <a:xfrm>
            <a:off x="20147492" y="1237763"/>
            <a:ext cx="3940988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ZEB-JOURNEY</a:t>
            </a:r>
          </a:p>
        </p:txBody>
      </p:sp>
      <p:sp>
        <p:nvSpPr>
          <p:cNvPr id="436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437" name="TextBox 25"/>
          <p:cNvSpPr txBox="1"/>
          <p:nvPr/>
        </p:nvSpPr>
        <p:spPr>
          <a:xfrm>
            <a:off x="9040090" y="3218187"/>
            <a:ext cx="6460764" cy="6024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 earphone with Neckband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Volume/Media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Dual Pairing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Magnetic Earpiece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Splash proof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Full Charge Indication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Call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Vibration alert for calls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Voice Assistant support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Battery</a:t>
            </a:r>
          </a:p>
        </p:txBody>
      </p:sp>
      <p:sp>
        <p:nvSpPr>
          <p:cNvPr id="438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439" name="Rectangle 27"/>
          <p:cNvSpPr txBox="1"/>
          <p:nvPr/>
        </p:nvSpPr>
        <p:spPr>
          <a:xfrm>
            <a:off x="15500852" y="3218187"/>
            <a:ext cx="8587632" cy="538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4.1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BT Profile: HSP / HFP / A2DP / AVRCP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 Size: 10mm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16Ω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Time=: 13 hours*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2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Talk Time: 10 hours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Standby Time: 15 days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Dimension: 168 x 234 x 30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36g</a:t>
            </a:r>
          </a:p>
        </p:txBody>
      </p:sp>
      <p:pic>
        <p:nvPicPr>
          <p:cNvPr id="44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936" y="2161090"/>
            <a:ext cx="6807447" cy="10124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63599" y="9646067"/>
            <a:ext cx="17024884" cy="2224298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TextBox 9"/>
          <p:cNvSpPr txBox="1"/>
          <p:nvPr/>
        </p:nvSpPr>
        <p:spPr>
          <a:xfrm>
            <a:off x="6574583" y="8865888"/>
            <a:ext cx="2465508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₹1999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extBox 22"/>
          <p:cNvSpPr txBox="1"/>
          <p:nvPr/>
        </p:nvSpPr>
        <p:spPr>
          <a:xfrm>
            <a:off x="394099" y="1216982"/>
            <a:ext cx="656155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True Wireless Earphone</a:t>
            </a:r>
          </a:p>
        </p:txBody>
      </p:sp>
      <p:sp>
        <p:nvSpPr>
          <p:cNvPr id="445" name="TextBox 23"/>
          <p:cNvSpPr txBox="1"/>
          <p:nvPr/>
        </p:nvSpPr>
        <p:spPr>
          <a:xfrm>
            <a:off x="20944913" y="1237763"/>
            <a:ext cx="314356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ZEB-PEACE</a:t>
            </a:r>
          </a:p>
        </p:txBody>
      </p:sp>
      <p:sp>
        <p:nvSpPr>
          <p:cNvPr id="446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447" name="TextBox 25"/>
          <p:cNvSpPr txBox="1"/>
          <p:nvPr/>
        </p:nvSpPr>
        <p:spPr>
          <a:xfrm>
            <a:off x="9040090" y="3218188"/>
            <a:ext cx="6460764" cy="5313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Stereo Sound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Additional 6 hour battery life with Charging Case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Voice Assistant Support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Each earphone can be used individually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Full Charge Indication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Splash proof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Call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Battery</a:t>
            </a:r>
          </a:p>
        </p:txBody>
      </p:sp>
      <p:sp>
        <p:nvSpPr>
          <p:cNvPr id="448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449" name="Rectangle 27"/>
          <p:cNvSpPr txBox="1"/>
          <p:nvPr/>
        </p:nvSpPr>
        <p:spPr>
          <a:xfrm>
            <a:off x="15500852" y="3218188"/>
            <a:ext cx="8587632" cy="645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4.1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Supported BT Profile: HSP / HFP / A2DP / AVRCP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 Size: 6mm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16Ω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2 hrs 30 mins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	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             Earphone: 2 hours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             Case: 2 hrs 30 mins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Talk Time:  2 hrs 30 mins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Standby Time: 24 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Case Dimension (W x D x H): 60 x 26.5 x 40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44 g</a:t>
            </a:r>
          </a:p>
        </p:txBody>
      </p:sp>
      <p:pic>
        <p:nvPicPr>
          <p:cNvPr id="45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422164"/>
            <a:ext cx="8645992" cy="5624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8588" y="8046548"/>
            <a:ext cx="8191502" cy="4168458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TextBox 9"/>
          <p:cNvSpPr txBox="1"/>
          <p:nvPr/>
        </p:nvSpPr>
        <p:spPr>
          <a:xfrm>
            <a:off x="6574583" y="7170714"/>
            <a:ext cx="2465508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₹3999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TextBox 22"/>
          <p:cNvSpPr txBox="1"/>
          <p:nvPr/>
        </p:nvSpPr>
        <p:spPr>
          <a:xfrm>
            <a:off x="394098" y="1216982"/>
            <a:ext cx="6601440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BT Headphone with Mic</a:t>
            </a:r>
          </a:p>
        </p:txBody>
      </p:sp>
      <p:sp>
        <p:nvSpPr>
          <p:cNvPr id="455" name="TextBox 23"/>
          <p:cNvSpPr txBox="1"/>
          <p:nvPr/>
        </p:nvSpPr>
        <p:spPr>
          <a:xfrm>
            <a:off x="20069801" y="1237763"/>
            <a:ext cx="4018676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ZEB-THUNDER</a:t>
            </a:r>
          </a:p>
        </p:txBody>
      </p:sp>
      <p:sp>
        <p:nvSpPr>
          <p:cNvPr id="456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457" name="TextBox 25"/>
          <p:cNvSpPr txBox="1"/>
          <p:nvPr/>
        </p:nvSpPr>
        <p:spPr>
          <a:xfrm>
            <a:off x="9040090" y="3218188"/>
            <a:ext cx="6460764" cy="505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Micro SD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AUX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FM Radio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Soft &amp; Comfortable Earcups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Adjustable Headband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Media/Volume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Call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Battery</a:t>
            </a:r>
          </a:p>
        </p:txBody>
      </p:sp>
      <p:sp>
        <p:nvSpPr>
          <p:cNvPr id="458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459" name="Rectangle 27"/>
          <p:cNvSpPr txBox="1"/>
          <p:nvPr/>
        </p:nvSpPr>
        <p:spPr>
          <a:xfrm>
            <a:off x="15500852" y="3218187"/>
            <a:ext cx="8587632" cy="752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5.0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range: 10 meters (Without obstacles)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 40mm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32Ω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40Hz - 20kHz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Sensitivity: 105dB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2.5hrs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9hrs*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Standby time: 200hrs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Talk time: 12hrs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Microphone Impedance: 1.2kΩ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Microphone Sensitivity:-40dB±1dB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Dimension: 156 x 82 x 195mm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 142g</a:t>
            </a:r>
          </a:p>
        </p:txBody>
      </p:sp>
      <p:pic>
        <p:nvPicPr>
          <p:cNvPr id="46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348132"/>
            <a:ext cx="8645992" cy="4650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278" y="6998454"/>
            <a:ext cx="7722073" cy="5461291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TextBox 9"/>
          <p:cNvSpPr txBox="1"/>
          <p:nvPr/>
        </p:nvSpPr>
        <p:spPr>
          <a:xfrm>
            <a:off x="8382350" y="11491286"/>
            <a:ext cx="2465508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₹1199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TextBox 22"/>
          <p:cNvSpPr txBox="1"/>
          <p:nvPr/>
        </p:nvSpPr>
        <p:spPr>
          <a:xfrm>
            <a:off x="394098" y="1216982"/>
            <a:ext cx="6601440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BT Headphone with Mic</a:t>
            </a:r>
          </a:p>
        </p:txBody>
      </p:sp>
      <p:sp>
        <p:nvSpPr>
          <p:cNvPr id="465" name="TextBox 23"/>
          <p:cNvSpPr txBox="1"/>
          <p:nvPr/>
        </p:nvSpPr>
        <p:spPr>
          <a:xfrm>
            <a:off x="20900265" y="1237763"/>
            <a:ext cx="3188215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ZEB-REGAL</a:t>
            </a:r>
          </a:p>
        </p:txBody>
      </p:sp>
      <p:sp>
        <p:nvSpPr>
          <p:cNvPr id="466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467" name="TextBox 25"/>
          <p:cNvSpPr txBox="1"/>
          <p:nvPr/>
        </p:nvSpPr>
        <p:spPr>
          <a:xfrm>
            <a:off x="9040090" y="3218187"/>
            <a:ext cx="6460764" cy="5618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Voice assistant support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Micro SD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AUX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FM Radio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Soft &amp; Comfortable Ear Cushions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Adjustable Headband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Media/Volume control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Call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Battery</a:t>
            </a:r>
          </a:p>
        </p:txBody>
      </p:sp>
      <p:sp>
        <p:nvSpPr>
          <p:cNvPr id="468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469" name="Rectangle 27"/>
          <p:cNvSpPr txBox="1"/>
          <p:nvPr/>
        </p:nvSpPr>
        <p:spPr>
          <a:xfrm>
            <a:off x="15500852" y="3218187"/>
            <a:ext cx="8587632" cy="699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range: 10 meters (Without obstacles)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 40mm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	32Ω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20Hz - 20kHz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Sensitivity: 105dB+3dB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time: 2hrs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9hrs*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Talk time: 9hrs*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Microphone Impedance: 1.2kΩ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Microphone Sensitivity: -42dB±3dB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Dimension: 190 x 230 x 80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188g</a:t>
            </a:r>
          </a:p>
        </p:txBody>
      </p:sp>
      <p:pic>
        <p:nvPicPr>
          <p:cNvPr id="47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3646" y="2388112"/>
            <a:ext cx="6967974" cy="7566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9955052"/>
            <a:ext cx="15106754" cy="2036130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TextBox 9"/>
          <p:cNvSpPr txBox="1"/>
          <p:nvPr/>
        </p:nvSpPr>
        <p:spPr>
          <a:xfrm>
            <a:off x="6574583" y="8911132"/>
            <a:ext cx="2465508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₹2499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extBox 22"/>
          <p:cNvSpPr txBox="1"/>
          <p:nvPr/>
        </p:nvSpPr>
        <p:spPr>
          <a:xfrm>
            <a:off x="394099" y="1216982"/>
            <a:ext cx="7507505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Wired Headphone with Mic</a:t>
            </a:r>
          </a:p>
        </p:txBody>
      </p:sp>
      <p:sp>
        <p:nvSpPr>
          <p:cNvPr id="475" name="TextBox 23"/>
          <p:cNvSpPr txBox="1"/>
          <p:nvPr/>
        </p:nvSpPr>
        <p:spPr>
          <a:xfrm>
            <a:off x="21250905" y="1237763"/>
            <a:ext cx="2837576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ZEB-BUZZ</a:t>
            </a:r>
          </a:p>
        </p:txBody>
      </p:sp>
      <p:sp>
        <p:nvSpPr>
          <p:cNvPr id="476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477" name="TextBox 25"/>
          <p:cNvSpPr txBox="1"/>
          <p:nvPr/>
        </p:nvSpPr>
        <p:spPr>
          <a:xfrm>
            <a:off x="9040090" y="3218188"/>
            <a:ext cx="6460764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Compatible for Mobile/Tablet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Adjustable Headband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Foldable Earcups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Call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Volume Control</a:t>
            </a:r>
          </a:p>
        </p:txBody>
      </p:sp>
      <p:sp>
        <p:nvSpPr>
          <p:cNvPr id="478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479" name="Rectangle 27"/>
          <p:cNvSpPr txBox="1"/>
          <p:nvPr/>
        </p:nvSpPr>
        <p:spPr>
          <a:xfrm>
            <a:off x="15500852" y="3218188"/>
            <a:ext cx="8587632" cy="4856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 : 40mm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32Ω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20Hz-20kHz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Sensitivity: 105dB+3dB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Microphone Impedance: 1.2KΩ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Microphone Sensitivity: -42dB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Connector type: 3.5mm Jack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Cable length: 1.5m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132g</a:t>
            </a:r>
          </a:p>
        </p:txBody>
      </p:sp>
      <p:pic>
        <p:nvPicPr>
          <p:cNvPr id="48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98" y="2388112"/>
            <a:ext cx="6644118" cy="8596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77667" y="6691745"/>
            <a:ext cx="8423187" cy="5648326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TextBox 9"/>
          <p:cNvSpPr txBox="1"/>
          <p:nvPr/>
        </p:nvSpPr>
        <p:spPr>
          <a:xfrm>
            <a:off x="4604625" y="10554868"/>
            <a:ext cx="2211815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₹549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Box 22"/>
          <p:cNvSpPr txBox="1"/>
          <p:nvPr/>
        </p:nvSpPr>
        <p:spPr>
          <a:xfrm>
            <a:off x="394099" y="1216982"/>
            <a:ext cx="7507505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Wired Headphone with Mic</a:t>
            </a:r>
          </a:p>
        </p:txBody>
      </p:sp>
      <p:sp>
        <p:nvSpPr>
          <p:cNvPr id="485" name="TextBox 23"/>
          <p:cNvSpPr txBox="1"/>
          <p:nvPr/>
        </p:nvSpPr>
        <p:spPr>
          <a:xfrm>
            <a:off x="20850556" y="1237763"/>
            <a:ext cx="323792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ZEB-STORM</a:t>
            </a:r>
          </a:p>
        </p:txBody>
      </p:sp>
      <p:sp>
        <p:nvSpPr>
          <p:cNvPr id="486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487" name="TextBox 25"/>
          <p:cNvSpPr txBox="1"/>
          <p:nvPr/>
        </p:nvSpPr>
        <p:spPr>
          <a:xfrm>
            <a:off x="9040090" y="3218188"/>
            <a:ext cx="6460764" cy="2265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Compatible for Mobile/Tablet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Adjustable Headband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Foldable Earcups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Call Function</a:t>
            </a:r>
          </a:p>
        </p:txBody>
      </p:sp>
      <p:sp>
        <p:nvSpPr>
          <p:cNvPr id="488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489" name="Rectangle 27"/>
          <p:cNvSpPr txBox="1"/>
          <p:nvPr/>
        </p:nvSpPr>
        <p:spPr>
          <a:xfrm>
            <a:off x="15500852" y="3218187"/>
            <a:ext cx="8587632" cy="5796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 : 40mm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32Ω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20Hz-20kHz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Sensitivity: 105dB+3dB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Microphone Impedance: 1.2KΩ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Microphone Sensitivity: -42 ± 3dB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Connector type: 3.5mm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Cable length: 1.5m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148g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 (W x D x H): 165 x 75 x 175 mm</a:t>
            </a:r>
          </a:p>
        </p:txBody>
      </p:sp>
      <p:pic>
        <p:nvPicPr>
          <p:cNvPr id="49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414938"/>
            <a:ext cx="7901424" cy="8198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54676" y="8282568"/>
            <a:ext cx="7846177" cy="3944066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TextBox 9"/>
          <p:cNvSpPr txBox="1"/>
          <p:nvPr/>
        </p:nvSpPr>
        <p:spPr>
          <a:xfrm>
            <a:off x="4969547" y="10528944"/>
            <a:ext cx="222096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₹699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TextBox 22"/>
          <p:cNvSpPr txBox="1"/>
          <p:nvPr/>
        </p:nvSpPr>
        <p:spPr>
          <a:xfrm>
            <a:off x="394099" y="1216982"/>
            <a:ext cx="7507505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Wired Headphone with Mic</a:t>
            </a:r>
          </a:p>
        </p:txBody>
      </p:sp>
      <p:sp>
        <p:nvSpPr>
          <p:cNvPr id="495" name="TextBox 23"/>
          <p:cNvSpPr txBox="1"/>
          <p:nvPr/>
        </p:nvSpPr>
        <p:spPr>
          <a:xfrm>
            <a:off x="20306442" y="1237763"/>
            <a:ext cx="378203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ZEB-SHADOW</a:t>
            </a:r>
          </a:p>
        </p:txBody>
      </p:sp>
      <p:sp>
        <p:nvSpPr>
          <p:cNvPr id="496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497" name="TextBox 25"/>
          <p:cNvSpPr txBox="1"/>
          <p:nvPr/>
        </p:nvSpPr>
        <p:spPr>
          <a:xfrm>
            <a:off x="9040090" y="3218188"/>
            <a:ext cx="6460764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Compatible for Mobile/Tablet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Adjustable Headband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Comfortable Cushions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Flat Cables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Call Function</a:t>
            </a:r>
          </a:p>
        </p:txBody>
      </p:sp>
      <p:sp>
        <p:nvSpPr>
          <p:cNvPr id="498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499" name="Rectangle 27"/>
          <p:cNvSpPr txBox="1"/>
          <p:nvPr/>
        </p:nvSpPr>
        <p:spPr>
          <a:xfrm>
            <a:off x="15500852" y="3218187"/>
            <a:ext cx="8587632" cy="5796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 40mm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Speaker Impedance: 32Ω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20Hz-20kHz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Sensitivity: 115dB +3dB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Microphone Impedance: 2.2kΩ ±30% at 1KHz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Microphone Sensitivity: -42dB ± 3dB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Connector type: 3.5mm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Cable length: 1.2m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Dimensions (W x D x H): 178 x 81 x 206mm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148g</a:t>
            </a:r>
          </a:p>
        </p:txBody>
      </p:sp>
      <p:pic>
        <p:nvPicPr>
          <p:cNvPr id="50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512" y="2161094"/>
            <a:ext cx="8181977" cy="9692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7838" y="6984592"/>
            <a:ext cx="6162110" cy="4437466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TextBox 9"/>
          <p:cNvSpPr txBox="1"/>
          <p:nvPr/>
        </p:nvSpPr>
        <p:spPr>
          <a:xfrm>
            <a:off x="7276330" y="11176003"/>
            <a:ext cx="222096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₹849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TextBox 22"/>
          <p:cNvSpPr txBox="1"/>
          <p:nvPr/>
        </p:nvSpPr>
        <p:spPr>
          <a:xfrm>
            <a:off x="394099" y="1216982"/>
            <a:ext cx="7000001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Wired Earphone with Mic</a:t>
            </a:r>
          </a:p>
        </p:txBody>
      </p:sp>
      <p:sp>
        <p:nvSpPr>
          <p:cNvPr id="505" name="TextBox 23"/>
          <p:cNvSpPr txBox="1"/>
          <p:nvPr/>
        </p:nvSpPr>
        <p:spPr>
          <a:xfrm>
            <a:off x="20944020" y="1237763"/>
            <a:ext cx="3144460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ZEB-EM900</a:t>
            </a:r>
          </a:p>
        </p:txBody>
      </p:sp>
      <p:sp>
        <p:nvSpPr>
          <p:cNvPr id="506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507" name="TextBox 25"/>
          <p:cNvSpPr txBox="1"/>
          <p:nvPr/>
        </p:nvSpPr>
        <p:spPr>
          <a:xfrm>
            <a:off x="9040090" y="3218188"/>
            <a:ext cx="6460764" cy="2265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In-line Microphone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Strong and long lasting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Tangle Free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Light Weight</a:t>
            </a:r>
          </a:p>
        </p:txBody>
      </p:sp>
      <p:sp>
        <p:nvSpPr>
          <p:cNvPr id="508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509" name="Rectangle 27"/>
          <p:cNvSpPr txBox="1"/>
          <p:nvPr/>
        </p:nvSpPr>
        <p:spPr>
          <a:xfrm>
            <a:off x="15500852" y="3218188"/>
            <a:ext cx="8587632" cy="378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 Size: 10mm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Impedance: 16 ohms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20Hz-20kHz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Sensitivity: 103dB ± 3dB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Connector: 3.5mm Jack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Cable length: 1.2m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12g</a:t>
            </a:r>
          </a:p>
        </p:txBody>
      </p:sp>
      <p:pic>
        <p:nvPicPr>
          <p:cNvPr id="51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078" y="2388112"/>
            <a:ext cx="6975234" cy="9448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6309" y="7188506"/>
            <a:ext cx="7453333" cy="5077098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TextBox 9"/>
          <p:cNvSpPr txBox="1"/>
          <p:nvPr/>
        </p:nvSpPr>
        <p:spPr>
          <a:xfrm>
            <a:off x="8005956" y="6511397"/>
            <a:ext cx="222096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₹299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extBox 22"/>
          <p:cNvSpPr txBox="1"/>
          <p:nvPr/>
        </p:nvSpPr>
        <p:spPr>
          <a:xfrm>
            <a:off x="394099" y="1216982"/>
            <a:ext cx="7000001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Wired Earphone with Mic</a:t>
            </a:r>
          </a:p>
        </p:txBody>
      </p:sp>
      <p:sp>
        <p:nvSpPr>
          <p:cNvPr id="515" name="TextBox 23"/>
          <p:cNvSpPr txBox="1"/>
          <p:nvPr/>
        </p:nvSpPr>
        <p:spPr>
          <a:xfrm>
            <a:off x="20928244" y="1237763"/>
            <a:ext cx="3160236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ZEB-EMZ10</a:t>
            </a:r>
          </a:p>
        </p:txBody>
      </p:sp>
      <p:sp>
        <p:nvSpPr>
          <p:cNvPr id="516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517" name="TextBox 25"/>
          <p:cNvSpPr txBox="1"/>
          <p:nvPr/>
        </p:nvSpPr>
        <p:spPr>
          <a:xfrm>
            <a:off x="9040090" y="3218188"/>
            <a:ext cx="6460764" cy="2265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In-line Microphone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Strong and long lasting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Tangle Free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Light Weight</a:t>
            </a:r>
          </a:p>
        </p:txBody>
      </p:sp>
      <p:sp>
        <p:nvSpPr>
          <p:cNvPr id="518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519" name="Rectangle 27"/>
          <p:cNvSpPr txBox="1"/>
          <p:nvPr/>
        </p:nvSpPr>
        <p:spPr>
          <a:xfrm>
            <a:off x="15500852" y="3218188"/>
            <a:ext cx="8587632" cy="378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 Size: 10mm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Impedance: 16Ω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20Hz-20kHz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Sensitivity: 100dB ± 3dB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Connector: 3.5mm Jack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Cable length: 1.2m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14g</a:t>
            </a:r>
          </a:p>
        </p:txBody>
      </p:sp>
      <p:pic>
        <p:nvPicPr>
          <p:cNvPr id="52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605" y="2388112"/>
            <a:ext cx="6139077" cy="8895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4280" y="6128394"/>
            <a:ext cx="7880975" cy="6017741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TextBox 9"/>
          <p:cNvSpPr txBox="1"/>
          <p:nvPr/>
        </p:nvSpPr>
        <p:spPr>
          <a:xfrm>
            <a:off x="6581326" y="3218188"/>
            <a:ext cx="2220965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₹299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5450" y="493514"/>
            <a:ext cx="1591512" cy="1591512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oday"/>
          <p:cNvSpPr txBox="1"/>
          <p:nvPr/>
        </p:nvSpPr>
        <p:spPr>
          <a:xfrm>
            <a:off x="439516" y="1000016"/>
            <a:ext cx="180848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Today</a:t>
            </a:r>
          </a:p>
        </p:txBody>
      </p:sp>
      <p:sp>
        <p:nvSpPr>
          <p:cNvPr id="150" name="a Zebronics…"/>
          <p:cNvSpPr txBox="1"/>
          <p:nvPr/>
        </p:nvSpPr>
        <p:spPr>
          <a:xfrm>
            <a:off x="7855076" y="4632323"/>
            <a:ext cx="8673849" cy="445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 </a:t>
            </a:r>
            <a:r>
              <a:rPr sz="7200">
                <a:latin typeface="Verdana"/>
                <a:ea typeface="Verdana"/>
                <a:cs typeface="Verdana"/>
                <a:sym typeface="Verdana"/>
              </a:rPr>
              <a:t>Zebronics</a:t>
            </a:r>
          </a:p>
          <a:p>
            <a:pPr>
              <a:lnSpc>
                <a:spcPct val="150000"/>
              </a:lnSpc>
              <a:defRPr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product is sold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every </a:t>
            </a:r>
          </a:p>
          <a:p>
            <a:pPr algn="r">
              <a:lnSpc>
                <a:spcPct val="150000"/>
              </a:lnSpc>
              <a:defRPr b="1" sz="102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6 secs</a:t>
            </a:r>
            <a:r>
              <a:rPr sz="5000"/>
              <a:t> </a:t>
            </a:r>
          </a:p>
        </p:txBody>
      </p:sp>
      <p:sp>
        <p:nvSpPr>
          <p:cNvPr id="151" name="50,000+ Retail partners"/>
          <p:cNvSpPr txBox="1"/>
          <p:nvPr/>
        </p:nvSpPr>
        <p:spPr>
          <a:xfrm>
            <a:off x="958459" y="10804335"/>
            <a:ext cx="8673849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50,000+ Retail partners</a:t>
            </a:r>
          </a:p>
        </p:txBody>
      </p:sp>
      <p:sp>
        <p:nvSpPr>
          <p:cNvPr id="152" name="1200+ Employees"/>
          <p:cNvSpPr txBox="1"/>
          <p:nvPr/>
        </p:nvSpPr>
        <p:spPr>
          <a:xfrm>
            <a:off x="18151616" y="2829532"/>
            <a:ext cx="559560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1200+ Employees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67461" y="7628086"/>
            <a:ext cx="6276107" cy="4228924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TextBox 22"/>
          <p:cNvSpPr txBox="1"/>
          <p:nvPr/>
        </p:nvSpPr>
        <p:spPr>
          <a:xfrm>
            <a:off x="394099" y="1216982"/>
            <a:ext cx="7000001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Wired Earphone with Mic</a:t>
            </a:r>
          </a:p>
        </p:txBody>
      </p:sp>
      <p:sp>
        <p:nvSpPr>
          <p:cNvPr id="526" name="TextBox 23"/>
          <p:cNvSpPr txBox="1"/>
          <p:nvPr/>
        </p:nvSpPr>
        <p:spPr>
          <a:xfrm>
            <a:off x="19290838" y="1237763"/>
            <a:ext cx="4797642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ZEB-TEMPTATION</a:t>
            </a:r>
          </a:p>
        </p:txBody>
      </p:sp>
      <p:sp>
        <p:nvSpPr>
          <p:cNvPr id="527" name="TextBox 24"/>
          <p:cNvSpPr txBox="1"/>
          <p:nvPr/>
        </p:nvSpPr>
        <p:spPr>
          <a:xfrm>
            <a:off x="9767458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528" name="TextBox 25"/>
          <p:cNvSpPr txBox="1"/>
          <p:nvPr/>
        </p:nvSpPr>
        <p:spPr>
          <a:xfrm>
            <a:off x="9040090" y="3218188"/>
            <a:ext cx="6460764" cy="2265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In-line Microphone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Stylish Design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Tangle Free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Strong and long lasting cable</a:t>
            </a:r>
          </a:p>
        </p:txBody>
      </p:sp>
      <p:sp>
        <p:nvSpPr>
          <p:cNvPr id="529" name="TextBox 26"/>
          <p:cNvSpPr txBox="1"/>
          <p:nvPr/>
        </p:nvSpPr>
        <p:spPr>
          <a:xfrm>
            <a:off x="15500852" y="2388112"/>
            <a:ext cx="2554207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530" name="Rectangle 27"/>
          <p:cNvSpPr txBox="1"/>
          <p:nvPr/>
        </p:nvSpPr>
        <p:spPr>
          <a:xfrm>
            <a:off x="15500852" y="3218188"/>
            <a:ext cx="8587632" cy="4729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 Size: 10mm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Impedance: 16Ω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20Hz-20kHz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Sensitivity: 105dB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Connector: 3.5mm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Cable length: 1.2m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 (W x D x H): 66 x 20 x 185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14g</a:t>
            </a:r>
          </a:p>
        </p:txBody>
      </p:sp>
      <p:pic>
        <p:nvPicPr>
          <p:cNvPr id="53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6398185"/>
            <a:ext cx="9040092" cy="5458825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TextBox 9"/>
          <p:cNvSpPr txBox="1"/>
          <p:nvPr/>
        </p:nvSpPr>
        <p:spPr>
          <a:xfrm>
            <a:off x="9571780" y="6398185"/>
            <a:ext cx="222096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₹599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extBox 22"/>
          <p:cNvSpPr txBox="1"/>
          <p:nvPr/>
        </p:nvSpPr>
        <p:spPr>
          <a:xfrm>
            <a:off x="394099" y="1216982"/>
            <a:ext cx="294949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USB Cable</a:t>
            </a:r>
          </a:p>
        </p:txBody>
      </p:sp>
      <p:sp>
        <p:nvSpPr>
          <p:cNvPr id="535" name="TextBox 23"/>
          <p:cNvSpPr txBox="1"/>
          <p:nvPr/>
        </p:nvSpPr>
        <p:spPr>
          <a:xfrm>
            <a:off x="20510634" y="1237763"/>
            <a:ext cx="357784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ZEB-UMC100</a:t>
            </a:r>
          </a:p>
        </p:txBody>
      </p:sp>
      <p:sp>
        <p:nvSpPr>
          <p:cNvPr id="536" name="TextBox 24"/>
          <p:cNvSpPr txBox="1"/>
          <p:nvPr/>
        </p:nvSpPr>
        <p:spPr>
          <a:xfrm>
            <a:off x="17456722" y="2408895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537" name="TextBox 25"/>
          <p:cNvSpPr txBox="1"/>
          <p:nvPr/>
        </p:nvSpPr>
        <p:spPr>
          <a:xfrm>
            <a:off x="17435940" y="3238968"/>
            <a:ext cx="6460764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USB to Micro USB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upto 2A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Charge &amp; Sync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Strong &amp; Long lasting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 Meter long Cable</a:t>
            </a:r>
          </a:p>
        </p:txBody>
      </p:sp>
      <p:pic>
        <p:nvPicPr>
          <p:cNvPr id="53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8668" y="2408895"/>
            <a:ext cx="11287130" cy="950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32871" y="6890415"/>
            <a:ext cx="8040177" cy="5347476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TextBox 7"/>
          <p:cNvSpPr txBox="1"/>
          <p:nvPr/>
        </p:nvSpPr>
        <p:spPr>
          <a:xfrm>
            <a:off x="9894836" y="2900415"/>
            <a:ext cx="222096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TextBox 22"/>
          <p:cNvSpPr txBox="1"/>
          <p:nvPr/>
        </p:nvSpPr>
        <p:spPr>
          <a:xfrm>
            <a:off x="394099" y="1216982"/>
            <a:ext cx="294949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USB Cable</a:t>
            </a:r>
          </a:p>
        </p:txBody>
      </p:sp>
      <p:sp>
        <p:nvSpPr>
          <p:cNvPr id="543" name="TextBox 23"/>
          <p:cNvSpPr txBox="1"/>
          <p:nvPr/>
        </p:nvSpPr>
        <p:spPr>
          <a:xfrm>
            <a:off x="20578498" y="1237763"/>
            <a:ext cx="3509982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ZEB-UCC100</a:t>
            </a:r>
          </a:p>
        </p:txBody>
      </p:sp>
      <p:sp>
        <p:nvSpPr>
          <p:cNvPr id="544" name="TextBox 24"/>
          <p:cNvSpPr txBox="1"/>
          <p:nvPr/>
        </p:nvSpPr>
        <p:spPr>
          <a:xfrm>
            <a:off x="17456722" y="2408895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545" name="TextBox 25"/>
          <p:cNvSpPr txBox="1"/>
          <p:nvPr/>
        </p:nvSpPr>
        <p:spPr>
          <a:xfrm>
            <a:off x="17435940" y="3238968"/>
            <a:ext cx="6460764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USB to Type C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upto 2A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Charge &amp; Sync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Strong &amp; Long lasting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 Meter long Cable</a:t>
            </a:r>
          </a:p>
        </p:txBody>
      </p:sp>
      <p:pic>
        <p:nvPicPr>
          <p:cNvPr id="54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593468"/>
            <a:ext cx="11307042" cy="9211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01140" y="6836881"/>
            <a:ext cx="7750642" cy="4968057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TextBox 7"/>
          <p:cNvSpPr txBox="1"/>
          <p:nvPr/>
        </p:nvSpPr>
        <p:spPr>
          <a:xfrm>
            <a:off x="9480177" y="2747448"/>
            <a:ext cx="222096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₹325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TextBox 22"/>
          <p:cNvSpPr txBox="1"/>
          <p:nvPr/>
        </p:nvSpPr>
        <p:spPr>
          <a:xfrm>
            <a:off x="394099" y="1216982"/>
            <a:ext cx="294949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USB Cable</a:t>
            </a:r>
          </a:p>
        </p:txBody>
      </p:sp>
      <p:sp>
        <p:nvSpPr>
          <p:cNvPr id="551" name="TextBox 23"/>
          <p:cNvSpPr txBox="1"/>
          <p:nvPr/>
        </p:nvSpPr>
        <p:spPr>
          <a:xfrm>
            <a:off x="20634459" y="1237763"/>
            <a:ext cx="3454022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ZEB-ULC100</a:t>
            </a:r>
          </a:p>
        </p:txBody>
      </p:sp>
      <p:sp>
        <p:nvSpPr>
          <p:cNvPr id="552" name="TextBox 24"/>
          <p:cNvSpPr txBox="1"/>
          <p:nvPr/>
        </p:nvSpPr>
        <p:spPr>
          <a:xfrm>
            <a:off x="17456722" y="2408895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553" name="TextBox 25"/>
          <p:cNvSpPr txBox="1"/>
          <p:nvPr/>
        </p:nvSpPr>
        <p:spPr>
          <a:xfrm>
            <a:off x="17435940" y="3238968"/>
            <a:ext cx="6460764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USB to Lightning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upto 2A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Charge &amp; Sync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Strong &amp; Long lasting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 Meter long Cable</a:t>
            </a:r>
          </a:p>
        </p:txBody>
      </p:sp>
      <p:pic>
        <p:nvPicPr>
          <p:cNvPr id="55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202657"/>
            <a:ext cx="11265363" cy="9581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65318" y="6474838"/>
            <a:ext cx="8347573" cy="5462468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TextBox 7"/>
          <p:cNvSpPr txBox="1"/>
          <p:nvPr/>
        </p:nvSpPr>
        <p:spPr>
          <a:xfrm>
            <a:off x="9441428" y="2561862"/>
            <a:ext cx="222096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₹340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extBox 22"/>
          <p:cNvSpPr txBox="1"/>
          <p:nvPr/>
        </p:nvSpPr>
        <p:spPr>
          <a:xfrm>
            <a:off x="394099" y="1216982"/>
            <a:ext cx="294949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USB Cable</a:t>
            </a:r>
          </a:p>
        </p:txBody>
      </p:sp>
      <p:sp>
        <p:nvSpPr>
          <p:cNvPr id="559" name="TextBox 23"/>
          <p:cNvSpPr txBox="1"/>
          <p:nvPr/>
        </p:nvSpPr>
        <p:spPr>
          <a:xfrm>
            <a:off x="20341268" y="1237763"/>
            <a:ext cx="3747213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ZEB-ULC100S</a:t>
            </a:r>
          </a:p>
        </p:txBody>
      </p:sp>
      <p:sp>
        <p:nvSpPr>
          <p:cNvPr id="560" name="TextBox 24"/>
          <p:cNvSpPr txBox="1"/>
          <p:nvPr/>
        </p:nvSpPr>
        <p:spPr>
          <a:xfrm>
            <a:off x="17456722" y="2408895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561" name="TextBox 25"/>
          <p:cNvSpPr txBox="1"/>
          <p:nvPr/>
        </p:nvSpPr>
        <p:spPr>
          <a:xfrm>
            <a:off x="17435940" y="3238968"/>
            <a:ext cx="6460764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USB to Lightning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upto 2A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Charge &amp; Sync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Strong &amp; Long lasting sleeved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 Meter long Cable</a:t>
            </a:r>
          </a:p>
        </p:txBody>
      </p:sp>
      <p:pic>
        <p:nvPicPr>
          <p:cNvPr id="56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3423" y="2161094"/>
            <a:ext cx="12359124" cy="9728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53853" y="6487524"/>
            <a:ext cx="8751502" cy="5699282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TextBox 7"/>
          <p:cNvSpPr txBox="1"/>
          <p:nvPr/>
        </p:nvSpPr>
        <p:spPr>
          <a:xfrm>
            <a:off x="10871582" y="2747448"/>
            <a:ext cx="222096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₹440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TextBox 22"/>
          <p:cNvSpPr txBox="1"/>
          <p:nvPr/>
        </p:nvSpPr>
        <p:spPr>
          <a:xfrm>
            <a:off x="394099" y="1216982"/>
            <a:ext cx="294949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USB Cable</a:t>
            </a:r>
          </a:p>
        </p:txBody>
      </p:sp>
      <p:sp>
        <p:nvSpPr>
          <p:cNvPr id="567" name="TextBox 23"/>
          <p:cNvSpPr txBox="1"/>
          <p:nvPr/>
        </p:nvSpPr>
        <p:spPr>
          <a:xfrm>
            <a:off x="19837334" y="1237763"/>
            <a:ext cx="4251146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ZEB-UMLCC120</a:t>
            </a:r>
          </a:p>
        </p:txBody>
      </p:sp>
      <p:sp>
        <p:nvSpPr>
          <p:cNvPr id="568" name="TextBox 24"/>
          <p:cNvSpPr txBox="1"/>
          <p:nvPr/>
        </p:nvSpPr>
        <p:spPr>
          <a:xfrm>
            <a:off x="16189036" y="256186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569" name="TextBox 25"/>
          <p:cNvSpPr txBox="1"/>
          <p:nvPr/>
        </p:nvSpPr>
        <p:spPr>
          <a:xfrm>
            <a:off x="16189036" y="3238968"/>
            <a:ext cx="7707667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USB to Lightning, Type-C &amp; Micro USB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upto 2A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Strong &amp; Long lasting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1.2 Meter long Cable</a:t>
            </a:r>
          </a:p>
        </p:txBody>
      </p:sp>
      <p:pic>
        <p:nvPicPr>
          <p:cNvPr id="57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161094"/>
            <a:ext cx="10350103" cy="9056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44200" y="6380664"/>
            <a:ext cx="8578562" cy="5697798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TextBox 7"/>
          <p:cNvSpPr txBox="1"/>
          <p:nvPr/>
        </p:nvSpPr>
        <p:spPr>
          <a:xfrm>
            <a:off x="10744200" y="5271484"/>
            <a:ext cx="2431473" cy="12242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₹1049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TextBox 22"/>
          <p:cNvSpPr txBox="1"/>
          <p:nvPr/>
        </p:nvSpPr>
        <p:spPr>
          <a:xfrm>
            <a:off x="394099" y="1216982"/>
            <a:ext cx="294949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USB Cable</a:t>
            </a:r>
          </a:p>
        </p:txBody>
      </p:sp>
      <p:sp>
        <p:nvSpPr>
          <p:cNvPr id="575" name="TextBox 23"/>
          <p:cNvSpPr txBox="1"/>
          <p:nvPr/>
        </p:nvSpPr>
        <p:spPr>
          <a:xfrm>
            <a:off x="20151064" y="1237763"/>
            <a:ext cx="3937416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ZEB-UMC120A</a:t>
            </a:r>
          </a:p>
        </p:txBody>
      </p:sp>
      <p:sp>
        <p:nvSpPr>
          <p:cNvPr id="576" name="TextBox 24"/>
          <p:cNvSpPr txBox="1"/>
          <p:nvPr/>
        </p:nvSpPr>
        <p:spPr>
          <a:xfrm>
            <a:off x="16189036" y="256186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577" name="TextBox 25"/>
          <p:cNvSpPr txBox="1"/>
          <p:nvPr/>
        </p:nvSpPr>
        <p:spPr>
          <a:xfrm>
            <a:off x="16189036" y="3238968"/>
            <a:ext cx="7707667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USB to Micro USB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upto 5A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Charge &amp; Sync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Metal Sleeved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1.2 Meter Long Cable</a:t>
            </a:r>
          </a:p>
        </p:txBody>
      </p:sp>
      <p:pic>
        <p:nvPicPr>
          <p:cNvPr id="578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327562"/>
            <a:ext cx="9034872" cy="8642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33152" y="6193625"/>
            <a:ext cx="8585490" cy="5922820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TextBox 7"/>
          <p:cNvSpPr txBox="1"/>
          <p:nvPr/>
        </p:nvSpPr>
        <p:spPr>
          <a:xfrm>
            <a:off x="9428970" y="4039189"/>
            <a:ext cx="222096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₹649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TextBox 22"/>
          <p:cNvSpPr txBox="1"/>
          <p:nvPr/>
        </p:nvSpPr>
        <p:spPr>
          <a:xfrm>
            <a:off x="394099" y="1216982"/>
            <a:ext cx="294949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USB Cable</a:t>
            </a:r>
          </a:p>
        </p:txBody>
      </p:sp>
      <p:sp>
        <p:nvSpPr>
          <p:cNvPr id="583" name="TextBox 23"/>
          <p:cNvSpPr txBox="1"/>
          <p:nvPr/>
        </p:nvSpPr>
        <p:spPr>
          <a:xfrm>
            <a:off x="20218930" y="1237763"/>
            <a:ext cx="3869550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ZEB-UCC120A</a:t>
            </a:r>
          </a:p>
        </p:txBody>
      </p:sp>
      <p:sp>
        <p:nvSpPr>
          <p:cNvPr id="584" name="TextBox 24"/>
          <p:cNvSpPr txBox="1"/>
          <p:nvPr/>
        </p:nvSpPr>
        <p:spPr>
          <a:xfrm>
            <a:off x="16189036" y="256186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585" name="TextBox 25"/>
          <p:cNvSpPr txBox="1"/>
          <p:nvPr/>
        </p:nvSpPr>
        <p:spPr>
          <a:xfrm>
            <a:off x="16189036" y="3238968"/>
            <a:ext cx="7707667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USB to Type C USB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upto 5A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Charge &amp; Sync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Metal Sleeved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1.2 Meter Long Cable</a:t>
            </a:r>
          </a:p>
        </p:txBody>
      </p:sp>
      <p:pic>
        <p:nvPicPr>
          <p:cNvPr id="58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221700"/>
            <a:ext cx="5505452" cy="7943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9548" y="4324994"/>
            <a:ext cx="8684171" cy="5840558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TextBox 7"/>
          <p:cNvSpPr txBox="1"/>
          <p:nvPr/>
        </p:nvSpPr>
        <p:spPr>
          <a:xfrm>
            <a:off x="5507137" y="3238968"/>
            <a:ext cx="222096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₹749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TextBox 22"/>
          <p:cNvSpPr txBox="1"/>
          <p:nvPr/>
        </p:nvSpPr>
        <p:spPr>
          <a:xfrm>
            <a:off x="394099" y="1216982"/>
            <a:ext cx="294949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USB Cable</a:t>
            </a:r>
          </a:p>
        </p:txBody>
      </p:sp>
      <p:sp>
        <p:nvSpPr>
          <p:cNvPr id="591" name="TextBox 23"/>
          <p:cNvSpPr txBox="1"/>
          <p:nvPr/>
        </p:nvSpPr>
        <p:spPr>
          <a:xfrm>
            <a:off x="20274889" y="1237763"/>
            <a:ext cx="3813591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ZEB-ULC120A</a:t>
            </a:r>
          </a:p>
        </p:txBody>
      </p:sp>
      <p:sp>
        <p:nvSpPr>
          <p:cNvPr id="592" name="TextBox 24"/>
          <p:cNvSpPr txBox="1"/>
          <p:nvPr/>
        </p:nvSpPr>
        <p:spPr>
          <a:xfrm>
            <a:off x="16189036" y="256186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593" name="TextBox 25"/>
          <p:cNvSpPr txBox="1"/>
          <p:nvPr/>
        </p:nvSpPr>
        <p:spPr>
          <a:xfrm>
            <a:off x="16189036" y="3238968"/>
            <a:ext cx="7707667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USB to Lightning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Supports upto 5A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Charge &amp; Sync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Metal Sleeved Cable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1.2 Meter Long Cable</a:t>
            </a:r>
          </a:p>
        </p:txBody>
      </p:sp>
      <p:pic>
        <p:nvPicPr>
          <p:cNvPr id="59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161094"/>
            <a:ext cx="6505044" cy="9536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03324" y="6116661"/>
            <a:ext cx="8081531" cy="5292560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TextBox 7"/>
          <p:cNvSpPr txBox="1"/>
          <p:nvPr/>
        </p:nvSpPr>
        <p:spPr>
          <a:xfrm>
            <a:off x="6506729" y="3238968"/>
            <a:ext cx="222096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₹749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TextBox 22"/>
          <p:cNvSpPr txBox="1"/>
          <p:nvPr/>
        </p:nvSpPr>
        <p:spPr>
          <a:xfrm>
            <a:off x="394100" y="1216982"/>
            <a:ext cx="551201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Mobile USB Charger</a:t>
            </a:r>
          </a:p>
        </p:txBody>
      </p:sp>
      <p:sp>
        <p:nvSpPr>
          <p:cNvPr id="599" name="TextBox 23"/>
          <p:cNvSpPr txBox="1"/>
          <p:nvPr/>
        </p:nvSpPr>
        <p:spPr>
          <a:xfrm>
            <a:off x="20910979" y="1237763"/>
            <a:ext cx="317749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ZEB-MA511</a:t>
            </a:r>
          </a:p>
        </p:txBody>
      </p:sp>
      <p:sp>
        <p:nvSpPr>
          <p:cNvPr id="600" name="TextBox 7"/>
          <p:cNvSpPr txBox="1"/>
          <p:nvPr/>
        </p:nvSpPr>
        <p:spPr>
          <a:xfrm>
            <a:off x="9040090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601" name="TextBox 8"/>
          <p:cNvSpPr txBox="1"/>
          <p:nvPr/>
        </p:nvSpPr>
        <p:spPr>
          <a:xfrm>
            <a:off x="9040090" y="3218188"/>
            <a:ext cx="5049983" cy="378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1A Output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 USB port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 Current, Over voltage and short circuit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Less Ripple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High Efficiency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Auto Self Recovery</a:t>
            </a:r>
          </a:p>
        </p:txBody>
      </p:sp>
      <p:sp>
        <p:nvSpPr>
          <p:cNvPr id="602" name="TextBox 9"/>
          <p:cNvSpPr txBox="1"/>
          <p:nvPr/>
        </p:nvSpPr>
        <p:spPr>
          <a:xfrm>
            <a:off x="16872460" y="2388112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603" name="Rectangle 10"/>
          <p:cNvSpPr txBox="1"/>
          <p:nvPr/>
        </p:nvSpPr>
        <p:spPr>
          <a:xfrm>
            <a:off x="16872458" y="3218188"/>
            <a:ext cx="7255240" cy="3662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Input Voltage: 100-240Vac, 50/60Hz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 Output Current: 5V 1A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No. Of USB Ports: 1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Materials: Plastic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Dimension (W x D x H): 42.5 x 25 x 40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Weight:  32g</a:t>
            </a:r>
          </a:p>
        </p:txBody>
      </p:sp>
      <p:pic>
        <p:nvPicPr>
          <p:cNvPr id="60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536" y="2726668"/>
            <a:ext cx="7345648" cy="5175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8274" y="8245599"/>
            <a:ext cx="19812002" cy="3943352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TextBox 12"/>
          <p:cNvSpPr txBox="1"/>
          <p:nvPr/>
        </p:nvSpPr>
        <p:spPr>
          <a:xfrm>
            <a:off x="6682702" y="6760381"/>
            <a:ext cx="222096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₹249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2019-04-27.jpg" descr="2019-04-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29716" y="397388"/>
            <a:ext cx="1591513" cy="1591512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Expansion of products"/>
          <p:cNvSpPr txBox="1"/>
          <p:nvPr/>
        </p:nvSpPr>
        <p:spPr>
          <a:xfrm>
            <a:off x="470600" y="1030821"/>
            <a:ext cx="649033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Expansion of products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TextBox 22"/>
          <p:cNvSpPr txBox="1"/>
          <p:nvPr/>
        </p:nvSpPr>
        <p:spPr>
          <a:xfrm>
            <a:off x="394100" y="1216982"/>
            <a:ext cx="551201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Mobile USB Charger</a:t>
            </a:r>
          </a:p>
        </p:txBody>
      </p:sp>
      <p:sp>
        <p:nvSpPr>
          <p:cNvPr id="609" name="TextBox 23"/>
          <p:cNvSpPr txBox="1"/>
          <p:nvPr/>
        </p:nvSpPr>
        <p:spPr>
          <a:xfrm>
            <a:off x="20910979" y="1237763"/>
            <a:ext cx="317749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ZEB-MA522</a:t>
            </a:r>
          </a:p>
        </p:txBody>
      </p:sp>
      <p:sp>
        <p:nvSpPr>
          <p:cNvPr id="610" name="TextBox 7"/>
          <p:cNvSpPr txBox="1"/>
          <p:nvPr/>
        </p:nvSpPr>
        <p:spPr>
          <a:xfrm>
            <a:off x="9040090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611" name="TextBox 8"/>
          <p:cNvSpPr txBox="1"/>
          <p:nvPr/>
        </p:nvSpPr>
        <p:spPr>
          <a:xfrm>
            <a:off x="9040090" y="3218188"/>
            <a:ext cx="5049983" cy="378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2.1A Output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Dual USB port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 Current, Over voltage and short circuit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Less Ripple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High Efficiency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Auto Self Recovery</a:t>
            </a:r>
          </a:p>
        </p:txBody>
      </p:sp>
      <p:sp>
        <p:nvSpPr>
          <p:cNvPr id="612" name="TextBox 9"/>
          <p:cNvSpPr txBox="1"/>
          <p:nvPr/>
        </p:nvSpPr>
        <p:spPr>
          <a:xfrm>
            <a:off x="16872460" y="2388112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613" name="Rectangle 10"/>
          <p:cNvSpPr txBox="1"/>
          <p:nvPr/>
        </p:nvSpPr>
        <p:spPr>
          <a:xfrm>
            <a:off x="16872458" y="3218188"/>
            <a:ext cx="7255240" cy="3662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Input Voltage: 100-240Vac, 50/60Hz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 Output: 5V  2.1A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No. Of USB Ports: 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Materials: Plastic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Dimension ( W x D x H): 47  x 31 x 48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Weight: 42g</a:t>
            </a:r>
          </a:p>
        </p:txBody>
      </p:sp>
      <p:pic>
        <p:nvPicPr>
          <p:cNvPr id="6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388112"/>
            <a:ext cx="8486280" cy="4968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7604566"/>
            <a:ext cx="9267583" cy="4802178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TextBox 11"/>
          <p:cNvSpPr txBox="1"/>
          <p:nvPr/>
        </p:nvSpPr>
        <p:spPr>
          <a:xfrm>
            <a:off x="6659415" y="6849950"/>
            <a:ext cx="222096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₹349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TextBox 22"/>
          <p:cNvSpPr txBox="1"/>
          <p:nvPr/>
        </p:nvSpPr>
        <p:spPr>
          <a:xfrm>
            <a:off x="394099" y="1216982"/>
            <a:ext cx="3431401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Car Charger</a:t>
            </a:r>
          </a:p>
        </p:txBody>
      </p:sp>
      <p:sp>
        <p:nvSpPr>
          <p:cNvPr id="619" name="TextBox 23"/>
          <p:cNvSpPr txBox="1"/>
          <p:nvPr/>
        </p:nvSpPr>
        <p:spPr>
          <a:xfrm>
            <a:off x="20294533" y="1237763"/>
            <a:ext cx="3793945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ZEB-CC242A2</a:t>
            </a:r>
          </a:p>
        </p:txBody>
      </p:sp>
      <p:sp>
        <p:nvSpPr>
          <p:cNvPr id="620" name="TextBox 7"/>
          <p:cNvSpPr txBox="1"/>
          <p:nvPr/>
        </p:nvSpPr>
        <p:spPr>
          <a:xfrm>
            <a:off x="9040090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621" name="TextBox 8"/>
          <p:cNvSpPr txBox="1"/>
          <p:nvPr/>
        </p:nvSpPr>
        <p:spPr>
          <a:xfrm>
            <a:off x="9040090" y="3218188"/>
            <a:ext cx="5049983" cy="3078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Compact Design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 Current, Over voltage and Over temperature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Short circuit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Dual USB Ports</a:t>
            </a:r>
          </a:p>
        </p:txBody>
      </p:sp>
      <p:sp>
        <p:nvSpPr>
          <p:cNvPr id="622" name="TextBox 9"/>
          <p:cNvSpPr txBox="1"/>
          <p:nvPr/>
        </p:nvSpPr>
        <p:spPr>
          <a:xfrm>
            <a:off x="16872460" y="2388112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623" name="Rectangle 10"/>
          <p:cNvSpPr txBox="1"/>
          <p:nvPr/>
        </p:nvSpPr>
        <p:spPr>
          <a:xfrm>
            <a:off x="14900566" y="3218188"/>
            <a:ext cx="9227134" cy="4323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Input Voltage: DC 12V - 24V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1: DC 5V - 2.4A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2: DC 5V - 2.4A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(total 2.4A max)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Material: ABS Plastic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24 x 75 x 30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 (W x D x H): 91 x 33 x 131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22.3g</a:t>
            </a:r>
          </a:p>
        </p:txBody>
      </p:sp>
      <p:pic>
        <p:nvPicPr>
          <p:cNvPr id="62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388112"/>
            <a:ext cx="8479737" cy="6833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73835" y="8281554"/>
            <a:ext cx="9886088" cy="3690808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TextBox 11"/>
          <p:cNvSpPr txBox="1"/>
          <p:nvPr/>
        </p:nvSpPr>
        <p:spPr>
          <a:xfrm>
            <a:off x="6652872" y="7942998"/>
            <a:ext cx="2220965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₹299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TextBox 22"/>
          <p:cNvSpPr txBox="1"/>
          <p:nvPr/>
        </p:nvSpPr>
        <p:spPr>
          <a:xfrm>
            <a:off x="394099" y="1216982"/>
            <a:ext cx="3431401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Car Charger</a:t>
            </a:r>
          </a:p>
        </p:txBody>
      </p:sp>
      <p:sp>
        <p:nvSpPr>
          <p:cNvPr id="629" name="TextBox 23"/>
          <p:cNvSpPr txBox="1"/>
          <p:nvPr/>
        </p:nvSpPr>
        <p:spPr>
          <a:xfrm>
            <a:off x="20294533" y="1237763"/>
            <a:ext cx="3793945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ZEB-CC242A3</a:t>
            </a:r>
          </a:p>
        </p:txBody>
      </p:sp>
      <p:sp>
        <p:nvSpPr>
          <p:cNvPr id="630" name="TextBox 7"/>
          <p:cNvSpPr txBox="1"/>
          <p:nvPr/>
        </p:nvSpPr>
        <p:spPr>
          <a:xfrm>
            <a:off x="9040090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631" name="TextBox 8"/>
          <p:cNvSpPr txBox="1"/>
          <p:nvPr/>
        </p:nvSpPr>
        <p:spPr>
          <a:xfrm>
            <a:off x="9040090" y="3218188"/>
            <a:ext cx="5049983" cy="3637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Compact Design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 Current, Over voltage and Over temperature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Short circuit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Indicator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Dual USB Ports</a:t>
            </a:r>
          </a:p>
        </p:txBody>
      </p:sp>
      <p:sp>
        <p:nvSpPr>
          <p:cNvPr id="632" name="TextBox 9"/>
          <p:cNvSpPr txBox="1"/>
          <p:nvPr/>
        </p:nvSpPr>
        <p:spPr>
          <a:xfrm>
            <a:off x="16872460" y="2388112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633" name="Rectangle 10"/>
          <p:cNvSpPr txBox="1"/>
          <p:nvPr/>
        </p:nvSpPr>
        <p:spPr>
          <a:xfrm>
            <a:off x="14900566" y="3218188"/>
            <a:ext cx="9227134" cy="4323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Input Voltage: DC 12V - 24V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1: DC 5V - 2.1A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2: DC 5V - 2.1A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    (total 2.1A max)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Material: ABS Plastic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25 x 64.75 x 35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 (W x D x H):  69 x 30 x 110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18g</a:t>
            </a:r>
          </a:p>
        </p:txBody>
      </p:sp>
      <p:sp>
        <p:nvSpPr>
          <p:cNvPr id="634" name="TextBox 11"/>
          <p:cNvSpPr txBox="1"/>
          <p:nvPr/>
        </p:nvSpPr>
        <p:spPr>
          <a:xfrm>
            <a:off x="9040090" y="7187582"/>
            <a:ext cx="2220963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₹299</a:t>
            </a:r>
          </a:p>
        </p:txBody>
      </p:sp>
      <p:pic>
        <p:nvPicPr>
          <p:cNvPr id="63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385118"/>
            <a:ext cx="7835498" cy="7965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40090" y="9166514"/>
            <a:ext cx="8686801" cy="2781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TextBox 22"/>
          <p:cNvSpPr txBox="1"/>
          <p:nvPr/>
        </p:nvSpPr>
        <p:spPr>
          <a:xfrm>
            <a:off x="394099" y="1216982"/>
            <a:ext cx="3431401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Car Charger</a:t>
            </a:r>
          </a:p>
        </p:txBody>
      </p:sp>
      <p:sp>
        <p:nvSpPr>
          <p:cNvPr id="639" name="TextBox 23"/>
          <p:cNvSpPr txBox="1"/>
          <p:nvPr/>
        </p:nvSpPr>
        <p:spPr>
          <a:xfrm>
            <a:off x="19985866" y="1237763"/>
            <a:ext cx="4102615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ZEB-CC312AL1</a:t>
            </a:r>
          </a:p>
        </p:txBody>
      </p:sp>
      <p:sp>
        <p:nvSpPr>
          <p:cNvPr id="640" name="TextBox 7"/>
          <p:cNvSpPr txBox="1"/>
          <p:nvPr/>
        </p:nvSpPr>
        <p:spPr>
          <a:xfrm>
            <a:off x="9040090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641" name="TextBox 8"/>
          <p:cNvSpPr txBox="1"/>
          <p:nvPr/>
        </p:nvSpPr>
        <p:spPr>
          <a:xfrm>
            <a:off x="9040090" y="3218188"/>
            <a:ext cx="5049983" cy="3637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Compact Design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Display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 Current, Over voltage and Over temperature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Short circuit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Dual USB Ports</a:t>
            </a:r>
          </a:p>
        </p:txBody>
      </p:sp>
      <p:sp>
        <p:nvSpPr>
          <p:cNvPr id="642" name="TextBox 9"/>
          <p:cNvSpPr txBox="1"/>
          <p:nvPr/>
        </p:nvSpPr>
        <p:spPr>
          <a:xfrm>
            <a:off x="16872460" y="2388112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643" name="Rectangle 10"/>
          <p:cNvSpPr txBox="1"/>
          <p:nvPr/>
        </p:nvSpPr>
        <p:spPr>
          <a:xfrm>
            <a:off x="14900566" y="3218188"/>
            <a:ext cx="9227134" cy="4323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Input Voltage: DC 12V - 24V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1: DC 5V - 3.1A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2: DC 5V - 3.1A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(total 3.1A max)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Material: ABS Plastic + Aluminium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25 x 65 x 35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 (W x D x H):  74 x 25 x 115mm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22g</a:t>
            </a:r>
          </a:p>
        </p:txBody>
      </p:sp>
      <p:pic>
        <p:nvPicPr>
          <p:cNvPr id="64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398478"/>
            <a:ext cx="7846219" cy="5349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8091712"/>
            <a:ext cx="15430502" cy="3733802"/>
          </a:xfrm>
          <a:prstGeom prst="rect">
            <a:avLst/>
          </a:prstGeom>
          <a:ln w="12700">
            <a:miter lim="400000"/>
          </a:ln>
        </p:spPr>
      </p:pic>
      <p:sp>
        <p:nvSpPr>
          <p:cNvPr id="646" name="TextBox 11"/>
          <p:cNvSpPr txBox="1"/>
          <p:nvPr/>
        </p:nvSpPr>
        <p:spPr>
          <a:xfrm>
            <a:off x="6264562" y="6357510"/>
            <a:ext cx="222096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₹699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TextBox 22"/>
          <p:cNvSpPr txBox="1"/>
          <p:nvPr/>
        </p:nvSpPr>
        <p:spPr>
          <a:xfrm>
            <a:off x="394100" y="1216982"/>
            <a:ext cx="4769662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Wireless Charger</a:t>
            </a:r>
          </a:p>
        </p:txBody>
      </p:sp>
      <p:sp>
        <p:nvSpPr>
          <p:cNvPr id="649" name="TextBox 23"/>
          <p:cNvSpPr txBox="1"/>
          <p:nvPr/>
        </p:nvSpPr>
        <p:spPr>
          <a:xfrm>
            <a:off x="20479081" y="1237763"/>
            <a:ext cx="360939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ZEB-WCP500</a:t>
            </a:r>
          </a:p>
        </p:txBody>
      </p:sp>
      <p:sp>
        <p:nvSpPr>
          <p:cNvPr id="650" name="TextBox 7"/>
          <p:cNvSpPr txBox="1"/>
          <p:nvPr/>
        </p:nvSpPr>
        <p:spPr>
          <a:xfrm>
            <a:off x="9040090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651" name="TextBox 8"/>
          <p:cNvSpPr txBox="1"/>
          <p:nvPr/>
        </p:nvSpPr>
        <p:spPr>
          <a:xfrm>
            <a:off x="9040090" y="3218188"/>
            <a:ext cx="5049983" cy="3383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Stylish and portable design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indicator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 Heat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 Current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 Voltage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Short Circuit Protection</a:t>
            </a:r>
          </a:p>
        </p:txBody>
      </p:sp>
      <p:sp>
        <p:nvSpPr>
          <p:cNvPr id="652" name="TextBox 9"/>
          <p:cNvSpPr txBox="1"/>
          <p:nvPr/>
        </p:nvSpPr>
        <p:spPr>
          <a:xfrm>
            <a:off x="16872460" y="2388112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653" name="Rectangle 10"/>
          <p:cNvSpPr txBox="1"/>
          <p:nvPr/>
        </p:nvSpPr>
        <p:spPr>
          <a:xfrm>
            <a:off x="14900566" y="3218188"/>
            <a:ext cx="9227134" cy="3256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Input Power: DC5V 2A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Input Interface: Micro USB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Max. Output Power: 5V 1A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Distance: Recommend 2-4mm, Max:10mm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(Dia x H): 68 x 12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35g</a:t>
            </a:r>
          </a:p>
        </p:txBody>
      </p:sp>
      <p:pic>
        <p:nvPicPr>
          <p:cNvPr id="65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102" y="2388112"/>
            <a:ext cx="8561228" cy="5612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00566" y="7686471"/>
            <a:ext cx="9051350" cy="4676331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TextBox 11"/>
          <p:cNvSpPr txBox="1"/>
          <p:nvPr/>
        </p:nvSpPr>
        <p:spPr>
          <a:xfrm>
            <a:off x="6659415" y="6849950"/>
            <a:ext cx="2220964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₹899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extBox 22"/>
          <p:cNvSpPr txBox="1"/>
          <p:nvPr/>
        </p:nvSpPr>
        <p:spPr>
          <a:xfrm>
            <a:off x="394100" y="1216982"/>
            <a:ext cx="4769662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Wireless Charger</a:t>
            </a:r>
          </a:p>
        </p:txBody>
      </p:sp>
      <p:sp>
        <p:nvSpPr>
          <p:cNvPr id="659" name="TextBox 23"/>
          <p:cNvSpPr txBox="1"/>
          <p:nvPr/>
        </p:nvSpPr>
        <p:spPr>
          <a:xfrm>
            <a:off x="19866207" y="1237763"/>
            <a:ext cx="4222273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ZEB-WCP1000S</a:t>
            </a:r>
          </a:p>
        </p:txBody>
      </p:sp>
      <p:sp>
        <p:nvSpPr>
          <p:cNvPr id="660" name="TextBox 7"/>
          <p:cNvSpPr txBox="1"/>
          <p:nvPr/>
        </p:nvSpPr>
        <p:spPr>
          <a:xfrm>
            <a:off x="9040090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661" name="TextBox 8"/>
          <p:cNvSpPr txBox="1"/>
          <p:nvPr/>
        </p:nvSpPr>
        <p:spPr>
          <a:xfrm>
            <a:off x="9040090" y="3218188"/>
            <a:ext cx="5049983" cy="450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Stylish and portable design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indicator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FOD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Fast Charge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 Heat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 Current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 Voltage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Short Circuit Protection</a:t>
            </a:r>
          </a:p>
        </p:txBody>
      </p:sp>
      <p:sp>
        <p:nvSpPr>
          <p:cNvPr id="662" name="TextBox 9"/>
          <p:cNvSpPr txBox="1"/>
          <p:nvPr/>
        </p:nvSpPr>
        <p:spPr>
          <a:xfrm>
            <a:off x="16872460" y="2388112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663" name="Rectangle 10"/>
          <p:cNvSpPr txBox="1"/>
          <p:nvPr/>
        </p:nvSpPr>
        <p:spPr>
          <a:xfrm>
            <a:off x="14900566" y="3218188"/>
            <a:ext cx="9227134" cy="3662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Input Power: DC5V  2A, DC9V - 1.67A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Input Interface: Micro USB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Max. Output Power: 5V 1A , 9V 1.2A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Distance: Recommended 2-4mm, Max:10mm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(Dia x H): 68 x12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34 g</a:t>
            </a:r>
          </a:p>
        </p:txBody>
      </p:sp>
      <p:pic>
        <p:nvPicPr>
          <p:cNvPr id="66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102" y="2388112"/>
            <a:ext cx="8561228" cy="5612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12376" y="7086600"/>
            <a:ext cx="9776108" cy="5065554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TextBox 11"/>
          <p:cNvSpPr txBox="1"/>
          <p:nvPr/>
        </p:nvSpPr>
        <p:spPr>
          <a:xfrm>
            <a:off x="6380019" y="7250062"/>
            <a:ext cx="2437770" cy="12242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₹1099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extBox 22"/>
          <p:cNvSpPr txBox="1"/>
          <p:nvPr/>
        </p:nvSpPr>
        <p:spPr>
          <a:xfrm>
            <a:off x="394100" y="1216982"/>
            <a:ext cx="4769662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Wireless Charger</a:t>
            </a:r>
          </a:p>
        </p:txBody>
      </p:sp>
      <p:sp>
        <p:nvSpPr>
          <p:cNvPr id="669" name="TextBox 23"/>
          <p:cNvSpPr txBox="1"/>
          <p:nvPr/>
        </p:nvSpPr>
        <p:spPr>
          <a:xfrm>
            <a:off x="19912939" y="1237763"/>
            <a:ext cx="4175541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ZEB-WCS1000S</a:t>
            </a:r>
          </a:p>
        </p:txBody>
      </p:sp>
      <p:sp>
        <p:nvSpPr>
          <p:cNvPr id="670" name="TextBox 7"/>
          <p:cNvSpPr txBox="1"/>
          <p:nvPr/>
        </p:nvSpPr>
        <p:spPr>
          <a:xfrm>
            <a:off x="9040090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671" name="TextBox 8"/>
          <p:cNvSpPr txBox="1"/>
          <p:nvPr/>
        </p:nvSpPr>
        <p:spPr>
          <a:xfrm>
            <a:off x="9040090" y="3218188"/>
            <a:ext cx="5049983" cy="505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Stylish and portable design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indicator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Dual Coils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FOD Function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Fast Charge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 Heat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 Current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Over Voltage Protection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Short Circuit Protection</a:t>
            </a:r>
          </a:p>
        </p:txBody>
      </p:sp>
      <p:sp>
        <p:nvSpPr>
          <p:cNvPr id="672" name="TextBox 9"/>
          <p:cNvSpPr txBox="1"/>
          <p:nvPr/>
        </p:nvSpPr>
        <p:spPr>
          <a:xfrm>
            <a:off x="16872460" y="2388112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673" name="Rectangle 10"/>
          <p:cNvSpPr txBox="1"/>
          <p:nvPr/>
        </p:nvSpPr>
        <p:spPr>
          <a:xfrm>
            <a:off x="14900566" y="3218188"/>
            <a:ext cx="9227134" cy="3256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Input Power: DC5V  2A, DC9V - 1.67A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Input Interface: Micro USB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Max. Output Power: 5V 1A , 9V 1.2A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Distance: Recommend 3-8mm, Max:10mm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70.5 x 87 x113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92g</a:t>
            </a:r>
          </a:p>
        </p:txBody>
      </p:sp>
      <p:pic>
        <p:nvPicPr>
          <p:cNvPr id="67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432" y="2726668"/>
            <a:ext cx="8620660" cy="7958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33677" y="7398328"/>
            <a:ext cx="10754806" cy="4483362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TextBox 11"/>
          <p:cNvSpPr txBox="1"/>
          <p:nvPr/>
        </p:nvSpPr>
        <p:spPr>
          <a:xfrm>
            <a:off x="6602321" y="10499649"/>
            <a:ext cx="2437770" cy="12242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₹1299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TextBox 23"/>
          <p:cNvSpPr txBox="1"/>
          <p:nvPr/>
        </p:nvSpPr>
        <p:spPr>
          <a:xfrm>
            <a:off x="20710656" y="1237763"/>
            <a:ext cx="3377822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ZEB-POWER</a:t>
            </a:r>
          </a:p>
        </p:txBody>
      </p:sp>
      <p:sp>
        <p:nvSpPr>
          <p:cNvPr id="679" name="TextBox 7"/>
          <p:cNvSpPr txBox="1"/>
          <p:nvPr/>
        </p:nvSpPr>
        <p:spPr>
          <a:xfrm>
            <a:off x="9040090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680" name="TextBox 8"/>
          <p:cNvSpPr txBox="1"/>
          <p:nvPr/>
        </p:nvSpPr>
        <p:spPr>
          <a:xfrm>
            <a:off x="9040089" y="3218188"/>
            <a:ext cx="6400803" cy="2265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Compact and stylish design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Advanced optical sensor technology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High precision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Plug &amp; Play</a:t>
            </a:r>
          </a:p>
        </p:txBody>
      </p:sp>
      <p:sp>
        <p:nvSpPr>
          <p:cNvPr id="681" name="TextBox 9"/>
          <p:cNvSpPr txBox="1"/>
          <p:nvPr/>
        </p:nvSpPr>
        <p:spPr>
          <a:xfrm>
            <a:off x="16872460" y="2388112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682" name="Rectangle 10"/>
          <p:cNvSpPr txBox="1"/>
          <p:nvPr/>
        </p:nvSpPr>
        <p:spPr>
          <a:xfrm>
            <a:off x="16872458" y="3218188"/>
            <a:ext cx="7255240" cy="4856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Interface: USB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Total No. of buttons: 3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Sensor: Optical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Max. Power Consumption: 5V, 100mA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Resolution: 1200DPI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Keystrokes Life: 3 Million cycles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Cable Length: 1.2 Meters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Dimension (W x D x H): 58 x 98 x 31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52g</a:t>
            </a:r>
          </a:p>
        </p:txBody>
      </p:sp>
      <p:pic>
        <p:nvPicPr>
          <p:cNvPr id="68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388112"/>
            <a:ext cx="8645992" cy="5995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3326" y="6629396"/>
            <a:ext cx="7499134" cy="5221421"/>
          </a:xfrm>
          <a:prstGeom prst="rect">
            <a:avLst/>
          </a:prstGeom>
          <a:ln w="12700">
            <a:miter lim="400000"/>
          </a:ln>
        </p:spPr>
      </p:pic>
      <p:sp>
        <p:nvSpPr>
          <p:cNvPr id="685" name="TextBox 13"/>
          <p:cNvSpPr txBox="1"/>
          <p:nvPr/>
        </p:nvSpPr>
        <p:spPr>
          <a:xfrm>
            <a:off x="394098" y="1216982"/>
            <a:ext cx="5236090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Optical USB Mouse</a:t>
            </a:r>
          </a:p>
        </p:txBody>
      </p:sp>
      <p:sp>
        <p:nvSpPr>
          <p:cNvPr id="686" name="TextBox 11"/>
          <p:cNvSpPr txBox="1"/>
          <p:nvPr/>
        </p:nvSpPr>
        <p:spPr>
          <a:xfrm>
            <a:off x="5550056" y="8045391"/>
            <a:ext cx="2222346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TextBox 22"/>
          <p:cNvSpPr txBox="1"/>
          <p:nvPr/>
        </p:nvSpPr>
        <p:spPr>
          <a:xfrm>
            <a:off x="394098" y="1216982"/>
            <a:ext cx="5236090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Optical USB Mouse</a:t>
            </a:r>
          </a:p>
        </p:txBody>
      </p:sp>
      <p:sp>
        <p:nvSpPr>
          <p:cNvPr id="689" name="TextBox 23"/>
          <p:cNvSpPr txBox="1"/>
          <p:nvPr/>
        </p:nvSpPr>
        <p:spPr>
          <a:xfrm>
            <a:off x="20907706" y="1237763"/>
            <a:ext cx="318077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ZEB-DLM10</a:t>
            </a:r>
          </a:p>
        </p:txBody>
      </p:sp>
      <p:sp>
        <p:nvSpPr>
          <p:cNvPr id="690" name="TextBox 7"/>
          <p:cNvSpPr txBox="1"/>
          <p:nvPr/>
        </p:nvSpPr>
        <p:spPr>
          <a:xfrm>
            <a:off x="9040090" y="23881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691" name="TextBox 8"/>
          <p:cNvSpPr txBox="1"/>
          <p:nvPr/>
        </p:nvSpPr>
        <p:spPr>
          <a:xfrm>
            <a:off x="9040089" y="3218188"/>
            <a:ext cx="6400803" cy="4348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Stylish &amp; Ergonomic design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Advanced Optical Sensor Technology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High Precision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Smooth Operation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Works on Most Surfaces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Gold Plated USB with copper wire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Plug &amp; Play</a:t>
            </a:r>
          </a:p>
        </p:txBody>
      </p:sp>
      <p:sp>
        <p:nvSpPr>
          <p:cNvPr id="692" name="TextBox 9"/>
          <p:cNvSpPr txBox="1"/>
          <p:nvPr/>
        </p:nvSpPr>
        <p:spPr>
          <a:xfrm>
            <a:off x="16872460" y="2388112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693" name="Rectangle 10"/>
          <p:cNvSpPr txBox="1"/>
          <p:nvPr/>
        </p:nvSpPr>
        <p:spPr>
          <a:xfrm>
            <a:off x="16872458" y="3218188"/>
            <a:ext cx="7255240" cy="5262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Interface: USB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Total No. of buttons: 4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Sensor: Optical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Power Consumption: 5V, 100mA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Resolution: 800/1000/1200 DPI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Key strokes Life: 3 millions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Cable Length: 1.8 Meters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Dimension (W x D x H): 58 x 110 x 37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97g</a:t>
            </a:r>
          </a:p>
        </p:txBody>
      </p:sp>
      <p:pic>
        <p:nvPicPr>
          <p:cNvPr id="69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726670"/>
            <a:ext cx="8188792" cy="7410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4856" y="7834745"/>
            <a:ext cx="10037944" cy="4394723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TextBox 11"/>
          <p:cNvSpPr txBox="1"/>
          <p:nvPr/>
        </p:nvSpPr>
        <p:spPr>
          <a:xfrm>
            <a:off x="3160147" y="9693550"/>
            <a:ext cx="2222347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₹999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TextBox 22"/>
          <p:cNvSpPr txBox="1"/>
          <p:nvPr/>
        </p:nvSpPr>
        <p:spPr>
          <a:xfrm>
            <a:off x="394098" y="1216982"/>
            <a:ext cx="4311272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Wireless Mouse</a:t>
            </a:r>
          </a:p>
        </p:txBody>
      </p:sp>
      <p:sp>
        <p:nvSpPr>
          <p:cNvPr id="699" name="TextBox 23"/>
          <p:cNvSpPr txBox="1"/>
          <p:nvPr/>
        </p:nvSpPr>
        <p:spPr>
          <a:xfrm>
            <a:off x="20868416" y="1237763"/>
            <a:ext cx="322006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ZEB-ROLLO</a:t>
            </a:r>
          </a:p>
        </p:txBody>
      </p:sp>
      <p:sp>
        <p:nvSpPr>
          <p:cNvPr id="700" name="TextBox 7"/>
          <p:cNvSpPr txBox="1"/>
          <p:nvPr/>
        </p:nvSpPr>
        <p:spPr>
          <a:xfrm>
            <a:off x="8811486" y="2351626"/>
            <a:ext cx="1771372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701" name="TextBox 8"/>
          <p:cNvSpPr txBox="1"/>
          <p:nvPr/>
        </p:nvSpPr>
        <p:spPr>
          <a:xfrm>
            <a:off x="8811486" y="3218188"/>
            <a:ext cx="7169730" cy="378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2.4GHz Stable wireless connection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Receiver can be hidden in the mouse shell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Nano receiver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Smart energy saving Mode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Works on most surfaces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Plug and play</a:t>
            </a:r>
          </a:p>
        </p:txBody>
      </p:sp>
      <p:sp>
        <p:nvSpPr>
          <p:cNvPr id="702" name="TextBox 9"/>
          <p:cNvSpPr txBox="1"/>
          <p:nvPr/>
        </p:nvSpPr>
        <p:spPr>
          <a:xfrm>
            <a:off x="15690273" y="2490228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703" name="Rectangle 10"/>
          <p:cNvSpPr txBox="1"/>
          <p:nvPr/>
        </p:nvSpPr>
        <p:spPr>
          <a:xfrm>
            <a:off x="15690273" y="3218187"/>
            <a:ext cx="8437426" cy="5796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Interface: USB (Nano Receiver)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Resolution: 800/1200/1600 DPI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No. of Buttons: 4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Battery Required: 2 x AAA Batteries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Button life: 3 Million Cycles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Range: 10 meter (without obstacles)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64 x 96.5 x 36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Dongle dimension (W x D x H): 14 x 6 x 18.5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Dongle weight: 2g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45g</a:t>
            </a:r>
          </a:p>
        </p:txBody>
      </p:sp>
      <p:pic>
        <p:nvPicPr>
          <p:cNvPr id="70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519220"/>
            <a:ext cx="8645992" cy="791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11486" y="7446078"/>
            <a:ext cx="6861466" cy="4661066"/>
          </a:xfrm>
          <a:prstGeom prst="rect">
            <a:avLst/>
          </a:prstGeom>
          <a:ln w="12700">
            <a:miter lim="400000"/>
          </a:ln>
        </p:spPr>
      </p:pic>
      <p:sp>
        <p:nvSpPr>
          <p:cNvPr id="706" name="TextBox 11"/>
          <p:cNvSpPr txBox="1"/>
          <p:nvPr/>
        </p:nvSpPr>
        <p:spPr>
          <a:xfrm>
            <a:off x="6099314" y="10253464"/>
            <a:ext cx="2222346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₹549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ore strength"/>
          <p:cNvSpPr txBox="1"/>
          <p:nvPr/>
        </p:nvSpPr>
        <p:spPr>
          <a:xfrm>
            <a:off x="391959" y="1061626"/>
            <a:ext cx="397319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Core strength</a:t>
            </a:r>
          </a:p>
        </p:txBody>
      </p:sp>
      <p:sp>
        <p:nvSpPr>
          <p:cNvPr id="159" name="Logistics - World class supply chain management.…"/>
          <p:cNvSpPr txBox="1"/>
          <p:nvPr/>
        </p:nvSpPr>
        <p:spPr>
          <a:xfrm>
            <a:off x="483982" y="2420246"/>
            <a:ext cx="23416036" cy="9779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10576" indent="-610576" algn="l">
              <a:lnSpc>
                <a:spcPct val="150000"/>
              </a:lnSpc>
              <a:buSzPct val="75000"/>
              <a:buChar char="•"/>
              <a:defRPr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Logistics </a:t>
            </a:r>
            <a:r>
              <a:rPr b="0">
                <a:latin typeface="Helvetica Light"/>
                <a:ea typeface="Helvetica Light"/>
                <a:cs typeface="Helvetica Light"/>
                <a:sym typeface="Helvetica Light"/>
              </a:rPr>
              <a:t>-</a:t>
            </a:r>
            <a:r>
              <a:t> </a:t>
            </a:r>
            <a:r>
              <a:rPr b="0" sz="4000">
                <a:latin typeface="Helvetica Light"/>
                <a:ea typeface="Helvetica Light"/>
                <a:cs typeface="Helvetica Light"/>
                <a:sym typeface="Helvetica Light"/>
              </a:rPr>
              <a:t>World class supply chain management.</a:t>
            </a:r>
            <a:endParaRPr sz="4000"/>
          </a:p>
          <a:p>
            <a:pPr marL="610576" indent="-610576" algn="l">
              <a:lnSpc>
                <a:spcPct val="150000"/>
              </a:lnSpc>
              <a:buSzPct val="75000"/>
              <a:buChar char="•"/>
              <a:defRPr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Storage</a:t>
            </a:r>
            <a:r>
              <a:rPr b="0">
                <a:latin typeface="Helvetica Light"/>
                <a:ea typeface="Helvetica Light"/>
                <a:cs typeface="Helvetica Light"/>
                <a:sym typeface="Helvetica Light"/>
              </a:rPr>
              <a:t> - </a:t>
            </a:r>
            <a:r>
              <a:rPr b="0" sz="4000">
                <a:latin typeface="Helvetica Light"/>
                <a:ea typeface="Helvetica Light"/>
                <a:cs typeface="Helvetica Light"/>
                <a:sym typeface="Helvetica Light"/>
              </a:rPr>
              <a:t>Centralised stock control with warehouse at branches.</a:t>
            </a:r>
            <a:endParaRPr sz="4000"/>
          </a:p>
          <a:p>
            <a:pPr marL="610576" indent="-610576" algn="l">
              <a:lnSpc>
                <a:spcPct val="150000"/>
              </a:lnSpc>
              <a:buSzPct val="75000"/>
              <a:buChar char="•"/>
              <a:defRPr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Reliability</a:t>
            </a:r>
            <a:r>
              <a:rPr b="0">
                <a:latin typeface="Helvetica Light"/>
                <a:ea typeface="Helvetica Light"/>
                <a:cs typeface="Helvetica Light"/>
                <a:sym typeface="Helvetica Light"/>
              </a:rPr>
              <a:t> - </a:t>
            </a:r>
            <a:r>
              <a:rPr b="0" sz="4000">
                <a:latin typeface="Helvetica Light"/>
                <a:ea typeface="Helvetica Light"/>
                <a:cs typeface="Helvetica Light"/>
                <a:sym typeface="Helvetica Light"/>
              </a:rPr>
              <a:t>Providing a edge over competition in after sales and service.</a:t>
            </a:r>
            <a:endParaRPr sz="4000"/>
          </a:p>
          <a:p>
            <a:pPr marL="610576" indent="-610576" algn="l">
              <a:lnSpc>
                <a:spcPct val="150000"/>
              </a:lnSpc>
              <a:buSzPct val="75000"/>
              <a:buChar char="•"/>
              <a:defRPr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Channel network</a:t>
            </a:r>
            <a:r>
              <a:rPr b="0">
                <a:latin typeface="Helvetica Light"/>
                <a:ea typeface="Helvetica Light"/>
                <a:cs typeface="Helvetica Light"/>
                <a:sym typeface="Helvetica Light"/>
              </a:rPr>
              <a:t> - </a:t>
            </a:r>
            <a:r>
              <a:rPr b="0" sz="4000">
                <a:latin typeface="Helvetica Light"/>
                <a:ea typeface="Helvetica Light"/>
                <a:cs typeface="Helvetica Light"/>
                <a:sym typeface="Helvetica Light"/>
              </a:rPr>
              <a:t>Vast range of dealers and distributors, availability of products even at     farthest corner of the country.</a:t>
            </a:r>
            <a:endParaRPr sz="4000"/>
          </a:p>
          <a:p>
            <a:pPr marL="610576" indent="-610576" algn="l">
              <a:lnSpc>
                <a:spcPct val="150000"/>
              </a:lnSpc>
              <a:buSzPct val="75000"/>
              <a:buChar char="•"/>
              <a:defRPr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Work force</a:t>
            </a:r>
            <a:r>
              <a:rPr b="0">
                <a:latin typeface="Helvetica Light"/>
                <a:ea typeface="Helvetica Light"/>
                <a:cs typeface="Helvetica Light"/>
                <a:sym typeface="Helvetica Light"/>
              </a:rPr>
              <a:t> - </a:t>
            </a:r>
            <a:r>
              <a:rPr b="0" sz="4000">
                <a:latin typeface="Helvetica Light"/>
                <a:ea typeface="Helvetica Light"/>
                <a:cs typeface="Helvetica Light"/>
                <a:sym typeface="Helvetica Light"/>
              </a:rPr>
              <a:t>Experienced and dynamic team.</a:t>
            </a:r>
            <a:endParaRPr sz="4000"/>
          </a:p>
          <a:p>
            <a:pPr marL="610576" indent="-610576" algn="l">
              <a:lnSpc>
                <a:spcPct val="150000"/>
              </a:lnSpc>
              <a:buSzPct val="75000"/>
              <a:buChar char="•"/>
              <a:defRPr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Sales</a:t>
            </a:r>
            <a:r>
              <a:rPr b="0">
                <a:latin typeface="Helvetica Light"/>
                <a:ea typeface="Helvetica Light"/>
                <a:cs typeface="Helvetica Light"/>
                <a:sym typeface="Helvetica Light"/>
              </a:rPr>
              <a:t> - </a:t>
            </a:r>
            <a:r>
              <a:rPr b="0" sz="4000">
                <a:latin typeface="Helvetica Light"/>
                <a:ea typeface="Helvetica Light"/>
                <a:cs typeface="Helvetica Light"/>
                <a:sym typeface="Helvetica Light"/>
              </a:rPr>
              <a:t>A Stellar sales team, taking the company to new heights.</a:t>
            </a:r>
            <a:endParaRPr sz="4000"/>
          </a:p>
          <a:p>
            <a:pPr marL="610576" indent="-610576" algn="l">
              <a:lnSpc>
                <a:spcPct val="150000"/>
              </a:lnSpc>
              <a:buSzPct val="75000"/>
              <a:buChar char="•"/>
              <a:defRPr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Finance</a:t>
            </a:r>
            <a:r>
              <a:rPr b="0">
                <a:latin typeface="Helvetica Light"/>
                <a:ea typeface="Helvetica Light"/>
                <a:cs typeface="Helvetica Light"/>
                <a:sym typeface="Helvetica Light"/>
              </a:rPr>
              <a:t> - </a:t>
            </a:r>
            <a:r>
              <a:rPr b="0" sz="4000">
                <a:latin typeface="Helvetica Light"/>
                <a:ea typeface="Helvetica Light"/>
                <a:cs typeface="Helvetica Light"/>
                <a:sym typeface="Helvetica Light"/>
              </a:rPr>
              <a:t>Strong finance team with proper control of accounts and credit management system.</a:t>
            </a:r>
            <a:endParaRPr sz="4000"/>
          </a:p>
          <a:p>
            <a:pPr marL="610576" indent="-610576" algn="l">
              <a:lnSpc>
                <a:spcPct val="150000"/>
              </a:lnSpc>
              <a:buSzPct val="75000"/>
              <a:buChar char="•"/>
              <a:defRPr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Marketing</a:t>
            </a:r>
            <a:r>
              <a:rPr b="0">
                <a:latin typeface="Helvetica Light"/>
                <a:ea typeface="Helvetica Light"/>
                <a:cs typeface="Helvetica Light"/>
                <a:sym typeface="Helvetica Light"/>
              </a:rPr>
              <a:t> - </a:t>
            </a:r>
            <a:r>
              <a:rPr b="0" sz="4000">
                <a:latin typeface="Helvetica Light"/>
                <a:ea typeface="Helvetica Light"/>
                <a:cs typeface="Helvetica Light"/>
                <a:sym typeface="Helvetica Light"/>
              </a:rPr>
              <a:t>Innovative marketing strategies.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TextBox 22"/>
          <p:cNvSpPr txBox="1"/>
          <p:nvPr/>
        </p:nvSpPr>
        <p:spPr>
          <a:xfrm>
            <a:off x="394098" y="1216982"/>
            <a:ext cx="4311272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Wireless Mouse</a:t>
            </a:r>
          </a:p>
        </p:txBody>
      </p:sp>
      <p:sp>
        <p:nvSpPr>
          <p:cNvPr id="709" name="TextBox 23"/>
          <p:cNvSpPr txBox="1"/>
          <p:nvPr/>
        </p:nvSpPr>
        <p:spPr>
          <a:xfrm>
            <a:off x="21135711" y="1237763"/>
            <a:ext cx="295276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ZEB-AQUA</a:t>
            </a:r>
          </a:p>
        </p:txBody>
      </p:sp>
      <p:sp>
        <p:nvSpPr>
          <p:cNvPr id="710" name="TextBox 7"/>
          <p:cNvSpPr txBox="1"/>
          <p:nvPr/>
        </p:nvSpPr>
        <p:spPr>
          <a:xfrm>
            <a:off x="8811486" y="2351626"/>
            <a:ext cx="1771372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711" name="TextBox 8"/>
          <p:cNvSpPr txBox="1"/>
          <p:nvPr/>
        </p:nvSpPr>
        <p:spPr>
          <a:xfrm>
            <a:off x="8811486" y="3218188"/>
            <a:ext cx="7169730" cy="378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2.4GHz Stable wireless connection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Smart energy-saving mode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Receiver can be hidden in the mouse jack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Works on most surfaces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Nano receiver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Plug and play</a:t>
            </a:r>
          </a:p>
        </p:txBody>
      </p:sp>
      <p:sp>
        <p:nvSpPr>
          <p:cNvPr id="712" name="TextBox 9"/>
          <p:cNvSpPr txBox="1"/>
          <p:nvPr/>
        </p:nvSpPr>
        <p:spPr>
          <a:xfrm>
            <a:off x="15690273" y="2490228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713" name="Rectangle 10"/>
          <p:cNvSpPr txBox="1"/>
          <p:nvPr/>
        </p:nvSpPr>
        <p:spPr>
          <a:xfrm>
            <a:off x="15690273" y="3218187"/>
            <a:ext cx="8437426" cy="6202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Interface: USB (Nano Receiver)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Resolution: 1200 DPI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No. of Buttons: 3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Battery Required: 1 x AA Battery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Button life: 3 Million Cycles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Range: 10 meter (without obstacles)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62.5 x 113 x 31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Dongle Dimension (W x D x H): 14 x 6 x 18.5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Dongle weight: 2g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 Weight: 62g</a:t>
            </a:r>
          </a:p>
        </p:txBody>
      </p:sp>
      <p:pic>
        <p:nvPicPr>
          <p:cNvPr id="7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690179"/>
            <a:ext cx="8230356" cy="5428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71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29452" y="8118709"/>
            <a:ext cx="8660824" cy="4353265"/>
          </a:xfrm>
          <a:prstGeom prst="rect">
            <a:avLst/>
          </a:prstGeom>
          <a:ln w="12700">
            <a:miter lim="400000"/>
          </a:ln>
        </p:spPr>
      </p:pic>
      <p:sp>
        <p:nvSpPr>
          <p:cNvPr id="716" name="TextBox 11"/>
          <p:cNvSpPr txBox="1"/>
          <p:nvPr/>
        </p:nvSpPr>
        <p:spPr>
          <a:xfrm>
            <a:off x="4620073" y="7780156"/>
            <a:ext cx="2222346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₹599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Box 22"/>
          <p:cNvSpPr txBox="1"/>
          <p:nvPr/>
        </p:nvSpPr>
        <p:spPr>
          <a:xfrm>
            <a:off x="394098" y="1216982"/>
            <a:ext cx="968575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Wireless Keyboard &amp; Mouse Combo</a:t>
            </a:r>
          </a:p>
        </p:txBody>
      </p:sp>
      <p:sp>
        <p:nvSpPr>
          <p:cNvPr id="719" name="TextBox 23"/>
          <p:cNvSpPr txBox="1"/>
          <p:nvPr/>
        </p:nvSpPr>
        <p:spPr>
          <a:xfrm>
            <a:off x="18321371" y="1237763"/>
            <a:ext cx="576710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ZEB-COMPANION 103</a:t>
            </a:r>
          </a:p>
        </p:txBody>
      </p:sp>
      <p:sp>
        <p:nvSpPr>
          <p:cNvPr id="720" name="TextBox 7"/>
          <p:cNvSpPr txBox="1"/>
          <p:nvPr/>
        </p:nvSpPr>
        <p:spPr>
          <a:xfrm>
            <a:off x="8811486" y="2081459"/>
            <a:ext cx="1771372" cy="652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721" name="TextBox 8"/>
          <p:cNvSpPr txBox="1"/>
          <p:nvPr/>
        </p:nvSpPr>
        <p:spPr>
          <a:xfrm>
            <a:off x="8811486" y="2948020"/>
            <a:ext cx="7169730" cy="8412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algn="l" defTabSz="1828800">
              <a:spcBef>
                <a:spcPts val="12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Keyboard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UV coated keys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Integrated Multimedia Keys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Low battery LED indication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Rupee Key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Power Saving Mode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1828800">
              <a:spcBef>
                <a:spcPts val="12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Mouse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Compact &amp; Ergonomic Design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Plug and play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Navigation keys on side panel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High Precision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Nano receiver holder in the mouse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Solid structure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High quality buttons</a:t>
            </a:r>
          </a:p>
        </p:txBody>
      </p:sp>
      <p:sp>
        <p:nvSpPr>
          <p:cNvPr id="722" name="TextBox 9"/>
          <p:cNvSpPr txBox="1"/>
          <p:nvPr/>
        </p:nvSpPr>
        <p:spPr>
          <a:xfrm>
            <a:off x="15690273" y="2116152"/>
            <a:ext cx="2870274" cy="58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723" name="Rectangle 10"/>
          <p:cNvSpPr txBox="1"/>
          <p:nvPr/>
        </p:nvSpPr>
        <p:spPr>
          <a:xfrm>
            <a:off x="15690273" y="2573944"/>
            <a:ext cx="8437426" cy="8742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algn="l" defTabSz="1828800"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Keyboard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Interface: USB (Nano Receiver)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Total No. of Keys: 104 nos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Total No. of  Hotkeys: 12 nos (Integrated)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Battery Required: 1 x AAA Battery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Keystrokes life: 80 Million Cycles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Wireless Range: 6-8 meters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Dimension (W x D x H): 450 x 150 x 21.30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Net Weight: 474g</a:t>
            </a:r>
          </a:p>
          <a:p>
            <a:pPr algn="l" defTabSz="1828800"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Mouse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Interface: USB (Nano Receiver)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Resolution: 800/1200/1600 DPI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No. of Buttons: 6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Battery Required: 1 x AA Battery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Button life: 2.5 Million cycles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Wireless Range: 6-8 meters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61.25 x 98.5 x 35 mm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Net Weight: 60g</a:t>
            </a:r>
          </a:p>
        </p:txBody>
      </p:sp>
      <p:pic>
        <p:nvPicPr>
          <p:cNvPr id="72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7217881"/>
            <a:ext cx="8392543" cy="2882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102" y="3657600"/>
            <a:ext cx="8417388" cy="3571014"/>
          </a:xfrm>
          <a:prstGeom prst="rect">
            <a:avLst/>
          </a:prstGeom>
          <a:ln w="12700">
            <a:miter lim="400000"/>
          </a:ln>
        </p:spPr>
      </p:pic>
      <p:sp>
        <p:nvSpPr>
          <p:cNvPr id="726" name="TextBox 11"/>
          <p:cNvSpPr txBox="1"/>
          <p:nvPr/>
        </p:nvSpPr>
        <p:spPr>
          <a:xfrm>
            <a:off x="6323846" y="10111788"/>
            <a:ext cx="2462798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₹1299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TextBox 22"/>
          <p:cNvSpPr txBox="1"/>
          <p:nvPr/>
        </p:nvSpPr>
        <p:spPr>
          <a:xfrm>
            <a:off x="394098" y="1216982"/>
            <a:ext cx="9685754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Wireless Keyboard &amp; Mouse Combo</a:t>
            </a:r>
          </a:p>
        </p:txBody>
      </p:sp>
      <p:sp>
        <p:nvSpPr>
          <p:cNvPr id="729" name="TextBox 23"/>
          <p:cNvSpPr txBox="1"/>
          <p:nvPr/>
        </p:nvSpPr>
        <p:spPr>
          <a:xfrm>
            <a:off x="18321371" y="1237763"/>
            <a:ext cx="576710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ZEB-COMPANION 106</a:t>
            </a:r>
          </a:p>
        </p:txBody>
      </p:sp>
      <p:sp>
        <p:nvSpPr>
          <p:cNvPr id="730" name="TextBox 11"/>
          <p:cNvSpPr txBox="1"/>
          <p:nvPr/>
        </p:nvSpPr>
        <p:spPr>
          <a:xfrm>
            <a:off x="8811486" y="2081459"/>
            <a:ext cx="1771372" cy="652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731" name="TextBox 12"/>
          <p:cNvSpPr txBox="1"/>
          <p:nvPr/>
        </p:nvSpPr>
        <p:spPr>
          <a:xfrm>
            <a:off x="8811486" y="2948020"/>
            <a:ext cx="7169730" cy="6736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algn="l" defTabSz="1828800">
              <a:spcBef>
                <a:spcPts val="12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Keyboard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Mini size keyboard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Multimedia Keys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On/Off Switch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Comfortable and silent 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Power Saving Mode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UV coated keycaps</a:t>
            </a:r>
          </a:p>
          <a:p>
            <a:pPr algn="l" defTabSz="1828800">
              <a:spcBef>
                <a:spcPts val="12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Mouse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Ultra-thin design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Advanced Optical Sensor Technology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On/Off switch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Power Saving Mode</a:t>
            </a:r>
          </a:p>
        </p:txBody>
      </p:sp>
      <p:sp>
        <p:nvSpPr>
          <p:cNvPr id="732" name="TextBox 13"/>
          <p:cNvSpPr txBox="1"/>
          <p:nvPr/>
        </p:nvSpPr>
        <p:spPr>
          <a:xfrm>
            <a:off x="15690273" y="2116152"/>
            <a:ext cx="2870274" cy="58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733" name="Rectangle 14"/>
          <p:cNvSpPr txBox="1"/>
          <p:nvPr/>
        </p:nvSpPr>
        <p:spPr>
          <a:xfrm>
            <a:off x="15690273" y="2760982"/>
            <a:ext cx="8437426" cy="9225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algn="l" defTabSz="1828800"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Keyboard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Interface	USB(Nano receiver)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Total No. of Keys: 90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Total No. of  Hotkeys: 6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Battery Required: 2 x AAA Battery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Keystrokes life: 1 Million cycles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Wireless Range: 10 meter (without obstacles)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271 x 150 x 18.7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Net Weight: 300g</a:t>
            </a:r>
          </a:p>
          <a:p>
            <a:pPr algn="l" defTabSz="1828800"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1828800"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Mouse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Interface: USB (Nano Receiver)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Resolution: 800 / 1200 / 1600 DPI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No. of Button: 4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Battery Required: 1 x AA Battery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Button life: 3 Million cycles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Wireless Range: 10 meter (without obstacles)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57 x 113.3 x 25.3 mm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Net Weight: 50g</a:t>
            </a:r>
          </a:p>
        </p:txBody>
      </p:sp>
      <p:pic>
        <p:nvPicPr>
          <p:cNvPr id="73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102" y="2618296"/>
            <a:ext cx="8417388" cy="4056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3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9067258"/>
            <a:ext cx="8886828" cy="3204023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TextBox 9"/>
          <p:cNvSpPr txBox="1"/>
          <p:nvPr/>
        </p:nvSpPr>
        <p:spPr>
          <a:xfrm>
            <a:off x="6348689" y="6716748"/>
            <a:ext cx="2254985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₹999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TextBox 22"/>
          <p:cNvSpPr txBox="1"/>
          <p:nvPr/>
        </p:nvSpPr>
        <p:spPr>
          <a:xfrm>
            <a:off x="394099" y="1216982"/>
            <a:ext cx="7241995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Keyboard &amp; Mouse Combo</a:t>
            </a:r>
          </a:p>
        </p:txBody>
      </p:sp>
      <p:sp>
        <p:nvSpPr>
          <p:cNvPr id="739" name="TextBox 23"/>
          <p:cNvSpPr txBox="1"/>
          <p:nvPr/>
        </p:nvSpPr>
        <p:spPr>
          <a:xfrm>
            <a:off x="19308399" y="1237763"/>
            <a:ext cx="4780081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ZEB-JUDWAA 580</a:t>
            </a:r>
          </a:p>
        </p:txBody>
      </p:sp>
      <p:sp>
        <p:nvSpPr>
          <p:cNvPr id="740" name="TextBox 11"/>
          <p:cNvSpPr txBox="1"/>
          <p:nvPr/>
        </p:nvSpPr>
        <p:spPr>
          <a:xfrm>
            <a:off x="8811486" y="22709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741" name="TextBox 12"/>
          <p:cNvSpPr txBox="1"/>
          <p:nvPr/>
        </p:nvSpPr>
        <p:spPr>
          <a:xfrm>
            <a:off x="8811486" y="2948020"/>
            <a:ext cx="7169730" cy="450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algn="l" defTabSz="1828800">
              <a:spcBef>
                <a:spcPts val="12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Keyboard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Dedicated Hotkeys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New chocolate keycaps design</a:t>
            </a:r>
          </a:p>
          <a:p>
            <a:pPr marL="46863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Comfortable &amp; Silent </a:t>
            </a:r>
          </a:p>
          <a:p>
            <a:pPr algn="l" defTabSz="1828800">
              <a:spcBef>
                <a:spcPts val="12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Mouse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Ergonomic design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3 buttons with scroll wheel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Accurate optical sensor</a:t>
            </a:r>
          </a:p>
        </p:txBody>
      </p:sp>
      <p:sp>
        <p:nvSpPr>
          <p:cNvPr id="742" name="TextBox 13"/>
          <p:cNvSpPr txBox="1"/>
          <p:nvPr/>
        </p:nvSpPr>
        <p:spPr>
          <a:xfrm>
            <a:off x="15690273" y="2270912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743" name="Rectangle 14"/>
          <p:cNvSpPr txBox="1"/>
          <p:nvPr/>
        </p:nvSpPr>
        <p:spPr>
          <a:xfrm>
            <a:off x="15690273" y="3072713"/>
            <a:ext cx="8437426" cy="8590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Keyboard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Interface: USB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Total No. of Keys: 113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Total No. of  Hotkeys: 6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Cable Length: 1.2 Meters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Dimension (W x D x H): 403 x 128 x 26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382g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Mouse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Interface: USB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Total No. of buttons: 3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Sensor: Optical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Power Consumption: Details NA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Resolution: 1200 DPI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Cable Length: 1.2 Meters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Dimension (W x D x H): 69.75 x 104 x 36.75 mm</a:t>
            </a:r>
          </a:p>
          <a:p>
            <a:pPr marL="342900" indent="-3429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62g</a:t>
            </a:r>
          </a:p>
        </p:txBody>
      </p:sp>
      <p:pic>
        <p:nvPicPr>
          <p:cNvPr id="74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7916012"/>
            <a:ext cx="12989392" cy="4159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2627159"/>
            <a:ext cx="8392392" cy="5350706"/>
          </a:xfrm>
          <a:prstGeom prst="rect">
            <a:avLst/>
          </a:prstGeom>
          <a:ln w="12700">
            <a:miter lim="400000"/>
          </a:ln>
        </p:spPr>
      </p:pic>
      <p:sp>
        <p:nvSpPr>
          <p:cNvPr id="746" name="TextBox 9"/>
          <p:cNvSpPr txBox="1"/>
          <p:nvPr/>
        </p:nvSpPr>
        <p:spPr>
          <a:xfrm>
            <a:off x="8786490" y="11736623"/>
            <a:ext cx="2222346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₹549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Box 22"/>
          <p:cNvSpPr txBox="1"/>
          <p:nvPr/>
        </p:nvSpPr>
        <p:spPr>
          <a:xfrm>
            <a:off x="394100" y="1216982"/>
            <a:ext cx="3941285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USB Keyboard</a:t>
            </a:r>
          </a:p>
        </p:txBody>
      </p:sp>
      <p:sp>
        <p:nvSpPr>
          <p:cNvPr id="749" name="TextBox 23"/>
          <p:cNvSpPr txBox="1"/>
          <p:nvPr/>
        </p:nvSpPr>
        <p:spPr>
          <a:xfrm>
            <a:off x="21671790" y="1237763"/>
            <a:ext cx="2416690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ZEB-K25</a:t>
            </a:r>
          </a:p>
        </p:txBody>
      </p:sp>
      <p:sp>
        <p:nvSpPr>
          <p:cNvPr id="750" name="TextBox 11"/>
          <p:cNvSpPr txBox="1"/>
          <p:nvPr/>
        </p:nvSpPr>
        <p:spPr>
          <a:xfrm>
            <a:off x="8125679" y="22709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751" name="TextBox 12"/>
          <p:cNvSpPr txBox="1"/>
          <p:nvPr/>
        </p:nvSpPr>
        <p:spPr>
          <a:xfrm>
            <a:off x="8125682" y="2948020"/>
            <a:ext cx="7169729" cy="2265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Standard keyboard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Super slim design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Spill-proof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Comfortable and silent </a:t>
            </a:r>
          </a:p>
        </p:txBody>
      </p:sp>
      <p:sp>
        <p:nvSpPr>
          <p:cNvPr id="752" name="TextBox 13"/>
          <p:cNvSpPr txBox="1"/>
          <p:nvPr/>
        </p:nvSpPr>
        <p:spPr>
          <a:xfrm>
            <a:off x="15316198" y="2270912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753" name="Rectangle 14"/>
          <p:cNvSpPr txBox="1"/>
          <p:nvPr/>
        </p:nvSpPr>
        <p:spPr>
          <a:xfrm>
            <a:off x="13632870" y="3072712"/>
            <a:ext cx="8645241" cy="5135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Interface: USB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Total No. of Keys: 105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Power Consumption: DC 5V, &lt;36mA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Keystrokes life: 1million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Cable Length: 1.2 Meters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410 x 116 x 21 mm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 (W x D x H): 445 x 123 x 27 mm       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334 g</a:t>
            </a:r>
          </a:p>
        </p:txBody>
      </p:sp>
      <p:pic>
        <p:nvPicPr>
          <p:cNvPr id="75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5584247"/>
            <a:ext cx="9994326" cy="3339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8420" y="8602998"/>
            <a:ext cx="13700061" cy="3764904"/>
          </a:xfrm>
          <a:prstGeom prst="rect">
            <a:avLst/>
          </a:prstGeom>
          <a:ln w="12700">
            <a:miter lim="400000"/>
          </a:ln>
        </p:spPr>
      </p:pic>
      <p:sp>
        <p:nvSpPr>
          <p:cNvPr id="756" name="TextBox 9"/>
          <p:cNvSpPr txBox="1"/>
          <p:nvPr/>
        </p:nvSpPr>
        <p:spPr>
          <a:xfrm>
            <a:off x="7929309" y="8851758"/>
            <a:ext cx="2222346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₹399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TextBox 22"/>
          <p:cNvSpPr txBox="1"/>
          <p:nvPr/>
        </p:nvSpPr>
        <p:spPr>
          <a:xfrm>
            <a:off x="394100" y="1216982"/>
            <a:ext cx="3941285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USB Keyboard</a:t>
            </a:r>
          </a:p>
        </p:txBody>
      </p:sp>
      <p:sp>
        <p:nvSpPr>
          <p:cNvPr id="759" name="TextBox 23"/>
          <p:cNvSpPr txBox="1"/>
          <p:nvPr/>
        </p:nvSpPr>
        <p:spPr>
          <a:xfrm>
            <a:off x="18903587" y="1237763"/>
            <a:ext cx="5184893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ZEB-DLK01 (Black)</a:t>
            </a:r>
          </a:p>
        </p:txBody>
      </p:sp>
      <p:sp>
        <p:nvSpPr>
          <p:cNvPr id="760" name="TextBox 11"/>
          <p:cNvSpPr txBox="1"/>
          <p:nvPr/>
        </p:nvSpPr>
        <p:spPr>
          <a:xfrm>
            <a:off x="9829803" y="22709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761" name="TextBox 12"/>
          <p:cNvSpPr txBox="1"/>
          <p:nvPr/>
        </p:nvSpPr>
        <p:spPr>
          <a:xfrm>
            <a:off x="9829806" y="2948020"/>
            <a:ext cx="5548750" cy="2672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Comfortable and tactile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12 Integrated Multimedia keys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Chiclet keys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Slim Design</a:t>
            </a:r>
          </a:p>
        </p:txBody>
      </p:sp>
      <p:sp>
        <p:nvSpPr>
          <p:cNvPr id="762" name="TextBox 13"/>
          <p:cNvSpPr txBox="1"/>
          <p:nvPr/>
        </p:nvSpPr>
        <p:spPr>
          <a:xfrm>
            <a:off x="16708592" y="2270912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763" name="Rectangle 14"/>
          <p:cNvSpPr txBox="1"/>
          <p:nvPr/>
        </p:nvSpPr>
        <p:spPr>
          <a:xfrm>
            <a:off x="15066827" y="3072712"/>
            <a:ext cx="9247911" cy="5262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Interface: USB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Total No. of Keys: 104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Multimedia Keys: 12 (Integrated)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Power Consumption: 5V, &lt;100mA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Keystrokes life: 80 Million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Cable Length: 1.8 meters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Dimension (W x D x H)(w/o stand): 450 x 151 x 21.5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Dimension: 472 x 35 x 78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488g</a:t>
            </a:r>
          </a:p>
        </p:txBody>
      </p:sp>
      <p:pic>
        <p:nvPicPr>
          <p:cNvPr id="76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648" y="2392434"/>
            <a:ext cx="8714094" cy="3239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7976" y="6124521"/>
            <a:ext cx="13321150" cy="5881147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TextBox 9"/>
          <p:cNvSpPr txBox="1"/>
          <p:nvPr/>
        </p:nvSpPr>
        <p:spPr>
          <a:xfrm>
            <a:off x="7607458" y="5545442"/>
            <a:ext cx="2222346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₹499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TextBox 22"/>
          <p:cNvSpPr txBox="1"/>
          <p:nvPr/>
        </p:nvSpPr>
        <p:spPr>
          <a:xfrm>
            <a:off x="394100" y="1216982"/>
            <a:ext cx="3941285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USB Keyboard</a:t>
            </a:r>
          </a:p>
        </p:txBody>
      </p:sp>
      <p:sp>
        <p:nvSpPr>
          <p:cNvPr id="769" name="TextBox 23"/>
          <p:cNvSpPr txBox="1"/>
          <p:nvPr/>
        </p:nvSpPr>
        <p:spPr>
          <a:xfrm>
            <a:off x="18757438" y="1237763"/>
            <a:ext cx="5331042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ZEB-DLK01 (White)</a:t>
            </a:r>
          </a:p>
        </p:txBody>
      </p:sp>
      <p:sp>
        <p:nvSpPr>
          <p:cNvPr id="770" name="TextBox 11"/>
          <p:cNvSpPr txBox="1"/>
          <p:nvPr/>
        </p:nvSpPr>
        <p:spPr>
          <a:xfrm>
            <a:off x="9705109" y="22709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771" name="TextBox 12"/>
          <p:cNvSpPr txBox="1"/>
          <p:nvPr/>
        </p:nvSpPr>
        <p:spPr>
          <a:xfrm>
            <a:off x="9705112" y="2948020"/>
            <a:ext cx="5486400" cy="2672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Comfortable and tactile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12 Integrated Multimedia keys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Chiclet keys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Slim Design</a:t>
            </a:r>
          </a:p>
        </p:txBody>
      </p:sp>
      <p:sp>
        <p:nvSpPr>
          <p:cNvPr id="772" name="TextBox 13"/>
          <p:cNvSpPr txBox="1"/>
          <p:nvPr/>
        </p:nvSpPr>
        <p:spPr>
          <a:xfrm>
            <a:off x="16583896" y="2270912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773" name="Rectangle 14"/>
          <p:cNvSpPr txBox="1"/>
          <p:nvPr/>
        </p:nvSpPr>
        <p:spPr>
          <a:xfrm>
            <a:off x="14942134" y="3072712"/>
            <a:ext cx="9247910" cy="5262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Interface: USB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Total No. of Keys: 104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Multimedia Keys: 12 (Integrated)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Power Consumption: 5V, &lt;100mA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Keystrokes life: 80 Million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Cable Length: 1.8 meters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Dimension (W x D x H)(w/o stand): 450 x 151 x 21.5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Dimension: 472 x 35 x 78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488g</a:t>
            </a:r>
          </a:p>
        </p:txBody>
      </p:sp>
      <p:pic>
        <p:nvPicPr>
          <p:cNvPr id="77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976" y="6124521"/>
            <a:ext cx="13321150" cy="5881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2436116"/>
            <a:ext cx="8417388" cy="3057009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TextBox 9"/>
          <p:cNvSpPr txBox="1"/>
          <p:nvPr/>
        </p:nvSpPr>
        <p:spPr>
          <a:xfrm>
            <a:off x="7482764" y="5447414"/>
            <a:ext cx="2222346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₹599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TextBox 22"/>
          <p:cNvSpPr txBox="1"/>
          <p:nvPr/>
        </p:nvSpPr>
        <p:spPr>
          <a:xfrm>
            <a:off x="394098" y="1216982"/>
            <a:ext cx="6270148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2.0 Computer Speaker</a:t>
            </a:r>
          </a:p>
        </p:txBody>
      </p:sp>
      <p:sp>
        <p:nvSpPr>
          <p:cNvPr id="779" name="TextBox 23"/>
          <p:cNvSpPr txBox="1"/>
          <p:nvPr/>
        </p:nvSpPr>
        <p:spPr>
          <a:xfrm>
            <a:off x="21288112" y="1237763"/>
            <a:ext cx="280036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ZEB-FAME</a:t>
            </a:r>
          </a:p>
        </p:txBody>
      </p:sp>
      <p:sp>
        <p:nvSpPr>
          <p:cNvPr id="780" name="TextBox 11"/>
          <p:cNvSpPr txBox="1"/>
          <p:nvPr/>
        </p:nvSpPr>
        <p:spPr>
          <a:xfrm>
            <a:off x="9705109" y="2270912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781" name="TextBox 12"/>
          <p:cNvSpPr txBox="1"/>
          <p:nvPr/>
        </p:nvSpPr>
        <p:spPr>
          <a:xfrm>
            <a:off x="9705112" y="2948020"/>
            <a:ext cx="5486400" cy="170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2.0 Channel Speaker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USB Powered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Volume control</a:t>
            </a:r>
          </a:p>
        </p:txBody>
      </p:sp>
      <p:sp>
        <p:nvSpPr>
          <p:cNvPr id="782" name="TextBox 13"/>
          <p:cNvSpPr txBox="1"/>
          <p:nvPr/>
        </p:nvSpPr>
        <p:spPr>
          <a:xfrm>
            <a:off x="16583896" y="2270912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783" name="Rectangle 14"/>
          <p:cNvSpPr txBox="1"/>
          <p:nvPr/>
        </p:nvSpPr>
        <p:spPr>
          <a:xfrm>
            <a:off x="14942134" y="3072712"/>
            <a:ext cx="9247910" cy="538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 2.5 Watts + 2.5 watts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Drivers: 5.2cm (2.04") x 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Impedance: 4Ω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180Hz-20kHz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≥75dB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≥75dB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Line input: 3.5mm jack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89 x 65 x 112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Package Dimension (W x D x H): 185 x 80 x 122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412g</a:t>
            </a:r>
          </a:p>
        </p:txBody>
      </p:sp>
      <p:pic>
        <p:nvPicPr>
          <p:cNvPr id="78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408438"/>
            <a:ext cx="9320018" cy="5758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3818" y="8304778"/>
            <a:ext cx="11974308" cy="4017696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TextBox 9"/>
          <p:cNvSpPr txBox="1"/>
          <p:nvPr/>
        </p:nvSpPr>
        <p:spPr>
          <a:xfrm>
            <a:off x="9513244" y="7627670"/>
            <a:ext cx="2222346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₹799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TextBox 22"/>
          <p:cNvSpPr txBox="1"/>
          <p:nvPr/>
        </p:nvSpPr>
        <p:spPr>
          <a:xfrm>
            <a:off x="394098" y="1216982"/>
            <a:ext cx="340490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2.1 Speaker</a:t>
            </a:r>
          </a:p>
        </p:txBody>
      </p:sp>
      <p:sp>
        <p:nvSpPr>
          <p:cNvPr id="789" name="TextBox 23"/>
          <p:cNvSpPr txBox="1"/>
          <p:nvPr/>
        </p:nvSpPr>
        <p:spPr>
          <a:xfrm>
            <a:off x="17718617" y="1237763"/>
            <a:ext cx="6369863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ZEB-ROCK SMART PLUS</a:t>
            </a:r>
          </a:p>
        </p:txBody>
      </p:sp>
      <p:sp>
        <p:nvSpPr>
          <p:cNvPr id="790" name="TextBox 11"/>
          <p:cNvSpPr txBox="1"/>
          <p:nvPr/>
        </p:nvSpPr>
        <p:spPr>
          <a:xfrm>
            <a:off x="9705109" y="2187786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791" name="TextBox 12"/>
          <p:cNvSpPr txBox="1"/>
          <p:nvPr/>
        </p:nvSpPr>
        <p:spPr>
          <a:xfrm>
            <a:off x="9705112" y="2864892"/>
            <a:ext cx="5486400" cy="2265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2.1 Channel Speaker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BT/USB/SD/FM/AUX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7.62 cm (3")  Subwoofer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Power indicator LED</a:t>
            </a:r>
          </a:p>
        </p:txBody>
      </p:sp>
      <p:sp>
        <p:nvSpPr>
          <p:cNvPr id="792" name="TextBox 13"/>
          <p:cNvSpPr txBox="1"/>
          <p:nvPr/>
        </p:nvSpPr>
        <p:spPr>
          <a:xfrm>
            <a:off x="16583896" y="2187786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793" name="Rectangle 14"/>
          <p:cNvSpPr txBox="1"/>
          <p:nvPr/>
        </p:nvSpPr>
        <p:spPr>
          <a:xfrm>
            <a:off x="14256328" y="2844112"/>
            <a:ext cx="10640292" cy="8590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	Subwoofer - 5 watts 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Satellite - 3 watts x 2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Total -11 watts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-7.62 cm (3") x 1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-6.35 cm (2.5") x 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 68dB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 65dB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Line input: 3.5mm Jack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FM frequency range: 87 MHz - 108 MHz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-210 x 137 x 120 mm 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-85 x 113 x 140 mm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1.31kg</a:t>
            </a:r>
          </a:p>
        </p:txBody>
      </p:sp>
      <p:pic>
        <p:nvPicPr>
          <p:cNvPr id="79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348344"/>
            <a:ext cx="8922940" cy="3706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6" y="6448456"/>
            <a:ext cx="11597012" cy="5852696"/>
          </a:xfrm>
          <a:prstGeom prst="rect">
            <a:avLst/>
          </a:prstGeom>
          <a:ln w="12700">
            <a:miter lim="400000"/>
          </a:ln>
        </p:spPr>
      </p:pic>
      <p:sp>
        <p:nvSpPr>
          <p:cNvPr id="796" name="TextBox 9"/>
          <p:cNvSpPr txBox="1"/>
          <p:nvPr/>
        </p:nvSpPr>
        <p:spPr>
          <a:xfrm>
            <a:off x="7482765" y="5716746"/>
            <a:ext cx="2471725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₹1999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TextBox 22"/>
          <p:cNvSpPr txBox="1"/>
          <p:nvPr/>
        </p:nvSpPr>
        <p:spPr>
          <a:xfrm>
            <a:off x="394098" y="1216982"/>
            <a:ext cx="340490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2.1 Speaker</a:t>
            </a:r>
          </a:p>
        </p:txBody>
      </p:sp>
      <p:sp>
        <p:nvSpPr>
          <p:cNvPr id="799" name="TextBox 23"/>
          <p:cNvSpPr txBox="1"/>
          <p:nvPr/>
        </p:nvSpPr>
        <p:spPr>
          <a:xfrm>
            <a:off x="17944538" y="1237763"/>
            <a:ext cx="6143942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ZEB-CRYSTAL 2 BTRUF</a:t>
            </a:r>
          </a:p>
        </p:txBody>
      </p:sp>
      <p:sp>
        <p:nvSpPr>
          <p:cNvPr id="800" name="TextBox 11"/>
          <p:cNvSpPr txBox="1"/>
          <p:nvPr/>
        </p:nvSpPr>
        <p:spPr>
          <a:xfrm>
            <a:off x="9705109" y="2187786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801" name="TextBox 12"/>
          <p:cNvSpPr txBox="1"/>
          <p:nvPr/>
        </p:nvSpPr>
        <p:spPr>
          <a:xfrm>
            <a:off x="9705112" y="2864892"/>
            <a:ext cx="6380018" cy="3942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2.1 channel speaker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BT/USB/AUX/FM 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display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Lights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Volume, Bass &amp; Treble adjustment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Remote control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Wall mountable </a:t>
            </a:r>
          </a:p>
        </p:txBody>
      </p:sp>
      <p:sp>
        <p:nvSpPr>
          <p:cNvPr id="802" name="TextBox 13"/>
          <p:cNvSpPr txBox="1"/>
          <p:nvPr/>
        </p:nvSpPr>
        <p:spPr>
          <a:xfrm>
            <a:off x="16334508" y="2187786"/>
            <a:ext cx="2870275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803" name="Rectangle 14"/>
          <p:cNvSpPr txBox="1"/>
          <p:nvPr/>
        </p:nvSpPr>
        <p:spPr>
          <a:xfrm>
            <a:off x="16334511" y="2844112"/>
            <a:ext cx="7086602" cy="899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	Subwoofer - 20 watts 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Satellite - 10 watts x 2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Total -40 watts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-10.16 cm (4") x 1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-7.62 cm (3") x 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 80dB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 45dB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Line input: 2ch RCA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FM frequency range: 87.5 MHz - 108 MHz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4.0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-150 x 278 x 208 mm 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-107 x 88 x 126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3.38kg</a:t>
            </a:r>
          </a:p>
        </p:txBody>
      </p:sp>
      <p:pic>
        <p:nvPicPr>
          <p:cNvPr id="80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6" y="2526339"/>
            <a:ext cx="8770685" cy="5481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0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6" y="8008015"/>
            <a:ext cx="8112708" cy="4279932"/>
          </a:xfrm>
          <a:prstGeom prst="rect">
            <a:avLst/>
          </a:prstGeom>
          <a:ln w="12700">
            <a:miter lim="400000"/>
          </a:ln>
        </p:spPr>
      </p:pic>
      <p:sp>
        <p:nvSpPr>
          <p:cNvPr id="806" name="TextBox 9"/>
          <p:cNvSpPr txBox="1"/>
          <p:nvPr/>
        </p:nvSpPr>
        <p:spPr>
          <a:xfrm>
            <a:off x="6733309" y="2864892"/>
            <a:ext cx="2431472" cy="12242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₹3499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 modern brand"/>
          <p:cNvSpPr txBox="1"/>
          <p:nvPr/>
        </p:nvSpPr>
        <p:spPr>
          <a:xfrm>
            <a:off x="473424" y="992113"/>
            <a:ext cx="478345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 modern brand</a:t>
            </a:r>
          </a:p>
        </p:txBody>
      </p:sp>
      <p:sp>
        <p:nvSpPr>
          <p:cNvPr id="162" name="Complete rebranding early 2015"/>
          <p:cNvSpPr txBox="1"/>
          <p:nvPr/>
        </p:nvSpPr>
        <p:spPr>
          <a:xfrm>
            <a:off x="7417317" y="2860096"/>
            <a:ext cx="954936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Complete rebranding early 2015</a:t>
            </a:r>
          </a:p>
        </p:txBody>
      </p:sp>
      <p:sp>
        <p:nvSpPr>
          <p:cNvPr id="163" name="Arrow"/>
          <p:cNvSpPr/>
          <p:nvPr/>
        </p:nvSpPr>
        <p:spPr>
          <a:xfrm>
            <a:off x="10275343" y="5979497"/>
            <a:ext cx="3833316" cy="1757005"/>
          </a:xfrm>
          <a:prstGeom prst="rightArrow">
            <a:avLst>
              <a:gd name="adj1" fmla="val 32000"/>
              <a:gd name="adj2" fmla="val 46261"/>
            </a:avLst>
          </a:prstGeom>
          <a:solidFill>
            <a:srgbClr val="1597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64" name="REGULAR PNG.png" descr="REGULAR PNG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1543"/>
          <a:stretch>
            <a:fillRect/>
          </a:stretch>
        </p:blipFill>
        <p:spPr>
          <a:xfrm>
            <a:off x="15943437" y="3789838"/>
            <a:ext cx="6451818" cy="3962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2016-09-30.png" descr="2016-09-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4771" y="5869906"/>
            <a:ext cx="6617722" cy="1976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Zebronics_Black_Logo_H.png" descr="Zebronics_Black_Logo_H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6913" y="8778609"/>
            <a:ext cx="7105047" cy="980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TextBox 22"/>
          <p:cNvSpPr txBox="1"/>
          <p:nvPr/>
        </p:nvSpPr>
        <p:spPr>
          <a:xfrm>
            <a:off x="394098" y="1216982"/>
            <a:ext cx="340490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2.1 Speaker</a:t>
            </a:r>
          </a:p>
        </p:txBody>
      </p:sp>
      <p:sp>
        <p:nvSpPr>
          <p:cNvPr id="809" name="TextBox 23"/>
          <p:cNvSpPr txBox="1"/>
          <p:nvPr/>
        </p:nvSpPr>
        <p:spPr>
          <a:xfrm>
            <a:off x="18342804" y="1237763"/>
            <a:ext cx="574567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ZEB-CLAW 2 BTRUCF</a:t>
            </a:r>
          </a:p>
        </p:txBody>
      </p:sp>
      <p:sp>
        <p:nvSpPr>
          <p:cNvPr id="810" name="TextBox 11"/>
          <p:cNvSpPr txBox="1"/>
          <p:nvPr/>
        </p:nvSpPr>
        <p:spPr>
          <a:xfrm>
            <a:off x="9705109" y="2187786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811" name="TextBox 12"/>
          <p:cNvSpPr txBox="1"/>
          <p:nvPr/>
        </p:nvSpPr>
        <p:spPr>
          <a:xfrm>
            <a:off x="9705112" y="2864892"/>
            <a:ext cx="6380018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2.1 Channel Speaker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BT/USB/SD/AUX/FM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display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13.33 cm (5.25")  Subwoofer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Remote control</a:t>
            </a:r>
          </a:p>
        </p:txBody>
      </p:sp>
      <p:sp>
        <p:nvSpPr>
          <p:cNvPr id="812" name="TextBox 13"/>
          <p:cNvSpPr txBox="1"/>
          <p:nvPr/>
        </p:nvSpPr>
        <p:spPr>
          <a:xfrm>
            <a:off x="16334508" y="2187786"/>
            <a:ext cx="2870275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813" name="Rectangle 14"/>
          <p:cNvSpPr txBox="1"/>
          <p:nvPr/>
        </p:nvSpPr>
        <p:spPr>
          <a:xfrm>
            <a:off x="16334511" y="2844112"/>
            <a:ext cx="7086602" cy="899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	Subwoofer - 25 watts 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Satellite - 10 watts x 2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Total -45 watts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-13.33 cm (5.25") x 1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-7.62 cm (3") x 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 72dB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 45dB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Line input: 2ch RCA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FM frequency range: 87.5 MHz - 108 MHz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-175 x 300 x 265 mm 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-100 x 100 x 165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4.03kg</a:t>
            </a:r>
          </a:p>
        </p:txBody>
      </p:sp>
      <p:pic>
        <p:nvPicPr>
          <p:cNvPr id="81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187786"/>
            <a:ext cx="9092505" cy="5792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8063345"/>
            <a:ext cx="6369988" cy="4257067"/>
          </a:xfrm>
          <a:prstGeom prst="rect">
            <a:avLst/>
          </a:prstGeom>
          <a:ln w="12700">
            <a:miter lim="400000"/>
          </a:ln>
        </p:spPr>
      </p:pic>
      <p:sp>
        <p:nvSpPr>
          <p:cNvPr id="816" name="TextBox 9"/>
          <p:cNvSpPr txBox="1"/>
          <p:nvPr/>
        </p:nvSpPr>
        <p:spPr>
          <a:xfrm>
            <a:off x="7045752" y="8063345"/>
            <a:ext cx="2440852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₹4199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8730256"/>
            <a:ext cx="7335984" cy="3722888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TextBox 22"/>
          <p:cNvSpPr txBox="1"/>
          <p:nvPr/>
        </p:nvSpPr>
        <p:spPr>
          <a:xfrm>
            <a:off x="394098" y="1216982"/>
            <a:ext cx="340490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2.1 Speaker</a:t>
            </a:r>
          </a:p>
        </p:txBody>
      </p:sp>
      <p:sp>
        <p:nvSpPr>
          <p:cNvPr id="820" name="TextBox 23"/>
          <p:cNvSpPr txBox="1"/>
          <p:nvPr/>
        </p:nvSpPr>
        <p:spPr>
          <a:xfrm>
            <a:off x="17933525" y="1237763"/>
            <a:ext cx="6154955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ZEB-OMEGA 2 BTRUCF</a:t>
            </a:r>
          </a:p>
        </p:txBody>
      </p:sp>
      <p:sp>
        <p:nvSpPr>
          <p:cNvPr id="821" name="TextBox 11"/>
          <p:cNvSpPr txBox="1"/>
          <p:nvPr/>
        </p:nvSpPr>
        <p:spPr>
          <a:xfrm>
            <a:off x="9705109" y="2187786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822" name="TextBox 12"/>
          <p:cNvSpPr txBox="1"/>
          <p:nvPr/>
        </p:nvSpPr>
        <p:spPr>
          <a:xfrm>
            <a:off x="9705112" y="2864892"/>
            <a:ext cx="6380018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2.1 Channel Speaker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BT/USB/SD/AUX/FM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display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13.33 cm (5.25")  Subwoofer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Remote control</a:t>
            </a:r>
          </a:p>
        </p:txBody>
      </p:sp>
      <p:sp>
        <p:nvSpPr>
          <p:cNvPr id="823" name="TextBox 13"/>
          <p:cNvSpPr txBox="1"/>
          <p:nvPr/>
        </p:nvSpPr>
        <p:spPr>
          <a:xfrm>
            <a:off x="16334508" y="2187786"/>
            <a:ext cx="2870275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824" name="Rectangle 14"/>
          <p:cNvSpPr txBox="1"/>
          <p:nvPr/>
        </p:nvSpPr>
        <p:spPr>
          <a:xfrm>
            <a:off x="16334511" y="2844112"/>
            <a:ext cx="7086602" cy="8590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	Subwoofer - 20 watts 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Satellite - 10 watts x 2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Total -40 watts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-10.16 cm (4") x 1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-7.62 cm (3") x 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 72dB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 45dB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Line input: 2ch RCA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FM frequency range: 87 MHz - 108 MHz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4.2+EDR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-160 x 270 x 240 mm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-90 x 92 x 143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3.05kg</a:t>
            </a:r>
          </a:p>
        </p:txBody>
      </p:sp>
      <p:pic>
        <p:nvPicPr>
          <p:cNvPr id="825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2187786"/>
            <a:ext cx="9061627" cy="6542470"/>
          </a:xfrm>
          <a:prstGeom prst="rect">
            <a:avLst/>
          </a:prstGeom>
          <a:ln w="12700">
            <a:miter lim="400000"/>
          </a:ln>
        </p:spPr>
      </p:pic>
      <p:sp>
        <p:nvSpPr>
          <p:cNvPr id="826" name="TextBox 10"/>
          <p:cNvSpPr txBox="1"/>
          <p:nvPr/>
        </p:nvSpPr>
        <p:spPr>
          <a:xfrm>
            <a:off x="7014874" y="8777730"/>
            <a:ext cx="2440852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₹2999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TextBox 22"/>
          <p:cNvSpPr txBox="1"/>
          <p:nvPr/>
        </p:nvSpPr>
        <p:spPr>
          <a:xfrm>
            <a:off x="394098" y="1216982"/>
            <a:ext cx="340490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2.1 Speaker</a:t>
            </a:r>
          </a:p>
        </p:txBody>
      </p:sp>
      <p:sp>
        <p:nvSpPr>
          <p:cNvPr id="829" name="TextBox 23"/>
          <p:cNvSpPr txBox="1"/>
          <p:nvPr/>
        </p:nvSpPr>
        <p:spPr>
          <a:xfrm>
            <a:off x="17444775" y="1237763"/>
            <a:ext cx="6643706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ZEB-PRISTINE 2 BTRUCF</a:t>
            </a:r>
          </a:p>
        </p:txBody>
      </p:sp>
      <p:sp>
        <p:nvSpPr>
          <p:cNvPr id="830" name="TextBox 11"/>
          <p:cNvSpPr txBox="1"/>
          <p:nvPr/>
        </p:nvSpPr>
        <p:spPr>
          <a:xfrm>
            <a:off x="9705109" y="2187786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831" name="TextBox 12"/>
          <p:cNvSpPr txBox="1"/>
          <p:nvPr/>
        </p:nvSpPr>
        <p:spPr>
          <a:xfrm>
            <a:off x="9705112" y="2864892"/>
            <a:ext cx="6380018" cy="3942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2.1 Channel Speaker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BT/USB/SD/FM/AUX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display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RGB Strip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12.7 cm (5")  Subwoofer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Volume, Bass &amp; Treble Adjustment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Remote control</a:t>
            </a:r>
          </a:p>
        </p:txBody>
      </p:sp>
      <p:sp>
        <p:nvSpPr>
          <p:cNvPr id="832" name="TextBox 13"/>
          <p:cNvSpPr txBox="1"/>
          <p:nvPr/>
        </p:nvSpPr>
        <p:spPr>
          <a:xfrm>
            <a:off x="16334508" y="2187786"/>
            <a:ext cx="2870275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833" name="Rectangle 14"/>
          <p:cNvSpPr txBox="1"/>
          <p:nvPr/>
        </p:nvSpPr>
        <p:spPr>
          <a:xfrm>
            <a:off x="16334511" y="2844112"/>
            <a:ext cx="7086602" cy="8590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	Subwoofer - 25 watts 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Satellite - 10 watts x 2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Total -45 watts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-12.7 cm (5") x 1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-7.62 cm (3") x 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 72dB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 45dB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Line input: 2ch RCA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FM frequency range: 87 MHz - 108 MHz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4.2+EDR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-200 x 286 x 207 mm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-100 x 102 x 153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4.5kg</a:t>
            </a:r>
          </a:p>
        </p:txBody>
      </p:sp>
      <p:pic>
        <p:nvPicPr>
          <p:cNvPr id="83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394" y="2187786"/>
            <a:ext cx="8832333" cy="3975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3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7054563"/>
            <a:ext cx="11165120" cy="4666387"/>
          </a:xfrm>
          <a:prstGeom prst="rect">
            <a:avLst/>
          </a:prstGeom>
          <a:ln w="12700">
            <a:miter lim="400000"/>
          </a:ln>
        </p:spPr>
      </p:pic>
      <p:sp>
        <p:nvSpPr>
          <p:cNvPr id="836" name="TextBox 9"/>
          <p:cNvSpPr txBox="1"/>
          <p:nvPr/>
        </p:nvSpPr>
        <p:spPr>
          <a:xfrm>
            <a:off x="7139568" y="6377456"/>
            <a:ext cx="2440852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₹4199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TextBox 22"/>
          <p:cNvSpPr txBox="1"/>
          <p:nvPr/>
        </p:nvSpPr>
        <p:spPr>
          <a:xfrm>
            <a:off x="394098" y="1216982"/>
            <a:ext cx="340490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4.1 Speaker</a:t>
            </a:r>
          </a:p>
        </p:txBody>
      </p:sp>
      <p:sp>
        <p:nvSpPr>
          <p:cNvPr id="839" name="TextBox 23"/>
          <p:cNvSpPr txBox="1"/>
          <p:nvPr/>
        </p:nvSpPr>
        <p:spPr>
          <a:xfrm>
            <a:off x="19085752" y="1237763"/>
            <a:ext cx="5002728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ZEB-FEEL BTRUCF</a:t>
            </a:r>
          </a:p>
        </p:txBody>
      </p:sp>
      <p:sp>
        <p:nvSpPr>
          <p:cNvPr id="840" name="TextBox 11"/>
          <p:cNvSpPr txBox="1"/>
          <p:nvPr/>
        </p:nvSpPr>
        <p:spPr>
          <a:xfrm>
            <a:off x="9705109" y="2187786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841" name="TextBox 12"/>
          <p:cNvSpPr txBox="1"/>
          <p:nvPr/>
        </p:nvSpPr>
        <p:spPr>
          <a:xfrm>
            <a:off x="9705112" y="2864892"/>
            <a:ext cx="6380018" cy="2265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4.1 channel speaker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BT/USB/SD/AUX/FM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10.16 cm (4")  subwoofer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Remote control</a:t>
            </a:r>
          </a:p>
        </p:txBody>
      </p:sp>
      <p:sp>
        <p:nvSpPr>
          <p:cNvPr id="842" name="TextBox 13"/>
          <p:cNvSpPr txBox="1"/>
          <p:nvPr/>
        </p:nvSpPr>
        <p:spPr>
          <a:xfrm>
            <a:off x="16334508" y="2187786"/>
            <a:ext cx="2870275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843" name="Rectangle 14"/>
          <p:cNvSpPr txBox="1"/>
          <p:nvPr/>
        </p:nvSpPr>
        <p:spPr>
          <a:xfrm>
            <a:off x="16334511" y="2844112"/>
            <a:ext cx="7086602" cy="8590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	Subwoofer - 20 watts 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Satellite - 10 watts x 4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Total -60 watts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-10.16 cm (4") x 1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-6.35 cm (2.5") x 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 68dB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 45dB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Line input: 2ch RCA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FM frequency range: 87 MHz - 108 MHz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2.1+EDR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-150 x 257 x 230 mm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-90 x 76 x 145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2.9kg</a:t>
            </a:r>
          </a:p>
        </p:txBody>
      </p:sp>
      <p:pic>
        <p:nvPicPr>
          <p:cNvPr id="84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606" y="2187786"/>
            <a:ext cx="9405502" cy="4929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7164716"/>
            <a:ext cx="7561120" cy="5077812"/>
          </a:xfrm>
          <a:prstGeom prst="rect">
            <a:avLst/>
          </a:prstGeom>
          <a:ln w="12700">
            <a:miter lim="400000"/>
          </a:ln>
        </p:spPr>
      </p:pic>
      <p:sp>
        <p:nvSpPr>
          <p:cNvPr id="846" name="TextBox 9"/>
          <p:cNvSpPr txBox="1"/>
          <p:nvPr/>
        </p:nvSpPr>
        <p:spPr>
          <a:xfrm>
            <a:off x="7264258" y="6487609"/>
            <a:ext cx="2440852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₹3499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TextBox 22"/>
          <p:cNvSpPr txBox="1"/>
          <p:nvPr/>
        </p:nvSpPr>
        <p:spPr>
          <a:xfrm>
            <a:off x="394098" y="1216982"/>
            <a:ext cx="340490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4.1 Speaker</a:t>
            </a:r>
          </a:p>
        </p:txBody>
      </p:sp>
      <p:sp>
        <p:nvSpPr>
          <p:cNvPr id="849" name="TextBox 23"/>
          <p:cNvSpPr txBox="1"/>
          <p:nvPr/>
        </p:nvSpPr>
        <p:spPr>
          <a:xfrm>
            <a:off x="21107733" y="1237763"/>
            <a:ext cx="2980748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ZEB-ZEN 4</a:t>
            </a:r>
          </a:p>
        </p:txBody>
      </p:sp>
      <p:sp>
        <p:nvSpPr>
          <p:cNvPr id="850" name="TextBox 11"/>
          <p:cNvSpPr txBox="1"/>
          <p:nvPr/>
        </p:nvSpPr>
        <p:spPr>
          <a:xfrm>
            <a:off x="9705109" y="2187786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851" name="TextBox 12"/>
          <p:cNvSpPr txBox="1"/>
          <p:nvPr/>
        </p:nvSpPr>
        <p:spPr>
          <a:xfrm>
            <a:off x="9705112" y="2864892"/>
            <a:ext cx="6380018" cy="3942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4.1 channel speaker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BT/USB/SD/FM/AUX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Display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Color changing LED Lights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12.7 cm (5")  subwoofer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Remote control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Volume &amp; bass adjustment</a:t>
            </a:r>
          </a:p>
        </p:txBody>
      </p:sp>
      <p:sp>
        <p:nvSpPr>
          <p:cNvPr id="852" name="TextBox 13"/>
          <p:cNvSpPr txBox="1"/>
          <p:nvPr/>
        </p:nvSpPr>
        <p:spPr>
          <a:xfrm>
            <a:off x="16334508" y="2187786"/>
            <a:ext cx="2870275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853" name="Rectangle 14"/>
          <p:cNvSpPr txBox="1"/>
          <p:nvPr/>
        </p:nvSpPr>
        <p:spPr>
          <a:xfrm>
            <a:off x="16334511" y="2844112"/>
            <a:ext cx="7086602" cy="8590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	Subwoofer - 20 watts 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Satellite - 10 watts x 4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Total -60 watts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-12.7 cm (5") x 1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-7.62 cm (3") x 4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 72dB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 45dB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Line input: 2ch RCA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FM frequency range: 87 MHz - 108 MHz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4.2+EDR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-150 x 280 x 265mm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-95 x 90 x 153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4.3kg</a:t>
            </a:r>
          </a:p>
        </p:txBody>
      </p:sp>
      <p:pic>
        <p:nvPicPr>
          <p:cNvPr id="85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561034"/>
            <a:ext cx="9311011" cy="4323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5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6" y="6989098"/>
            <a:ext cx="10183849" cy="5337394"/>
          </a:xfrm>
          <a:prstGeom prst="rect">
            <a:avLst/>
          </a:prstGeom>
          <a:ln w="12700">
            <a:miter lim="400000"/>
          </a:ln>
        </p:spPr>
      </p:pic>
      <p:sp>
        <p:nvSpPr>
          <p:cNvPr id="856" name="TextBox 9"/>
          <p:cNvSpPr txBox="1"/>
          <p:nvPr/>
        </p:nvSpPr>
        <p:spPr>
          <a:xfrm>
            <a:off x="7014874" y="2864892"/>
            <a:ext cx="2440852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₹4399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TextBox 22"/>
          <p:cNvSpPr txBox="1"/>
          <p:nvPr/>
        </p:nvSpPr>
        <p:spPr>
          <a:xfrm>
            <a:off x="394098" y="1216982"/>
            <a:ext cx="340490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4.1 Speaker</a:t>
            </a:r>
          </a:p>
        </p:txBody>
      </p:sp>
      <p:sp>
        <p:nvSpPr>
          <p:cNvPr id="859" name="TextBox 23"/>
          <p:cNvSpPr txBox="1"/>
          <p:nvPr/>
        </p:nvSpPr>
        <p:spPr>
          <a:xfrm>
            <a:off x="17898997" y="1237763"/>
            <a:ext cx="6189483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ZEB-ELECTRO BTRUCF</a:t>
            </a:r>
          </a:p>
        </p:txBody>
      </p:sp>
      <p:sp>
        <p:nvSpPr>
          <p:cNvPr id="860" name="TextBox 11"/>
          <p:cNvSpPr txBox="1"/>
          <p:nvPr/>
        </p:nvSpPr>
        <p:spPr>
          <a:xfrm>
            <a:off x="9705109" y="2187786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861" name="TextBox 12"/>
          <p:cNvSpPr txBox="1"/>
          <p:nvPr/>
        </p:nvSpPr>
        <p:spPr>
          <a:xfrm>
            <a:off x="9705112" y="2864892"/>
            <a:ext cx="6380018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4.1 channel speaker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BT/USB/SD/AUX/FM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12.7 cm (5")  subwoofer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Remote control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Volume &amp; Bass adjustment</a:t>
            </a:r>
          </a:p>
        </p:txBody>
      </p:sp>
      <p:sp>
        <p:nvSpPr>
          <p:cNvPr id="862" name="TextBox 13"/>
          <p:cNvSpPr txBox="1"/>
          <p:nvPr/>
        </p:nvSpPr>
        <p:spPr>
          <a:xfrm>
            <a:off x="16334508" y="2187786"/>
            <a:ext cx="2870275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863" name="Rectangle 14"/>
          <p:cNvSpPr txBox="1"/>
          <p:nvPr/>
        </p:nvSpPr>
        <p:spPr>
          <a:xfrm>
            <a:off x="16334511" y="2844112"/>
            <a:ext cx="7086602" cy="8590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	Subwoofer - 20 watts 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Satellite - 10 watts x 4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Total -60 watts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-12.7 cm (5") x 1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-10.16 cm (4") x 4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 72dB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 45dB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Line input: 2ch RCA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FM frequency range: 87 MHz - 108 MHz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4.2+EDR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-204 x 210 x 206mm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-125 x 80 x 130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3.5kg</a:t>
            </a:r>
          </a:p>
        </p:txBody>
      </p:sp>
      <p:pic>
        <p:nvPicPr>
          <p:cNvPr id="86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526339"/>
            <a:ext cx="7502992" cy="5825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86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6506" y="6687552"/>
            <a:ext cx="7998586" cy="5449042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Box 15"/>
          <p:cNvSpPr txBox="1"/>
          <p:nvPr/>
        </p:nvSpPr>
        <p:spPr>
          <a:xfrm>
            <a:off x="5456237" y="8738220"/>
            <a:ext cx="2440852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₹4699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TextBox 22"/>
          <p:cNvSpPr txBox="1"/>
          <p:nvPr/>
        </p:nvSpPr>
        <p:spPr>
          <a:xfrm>
            <a:off x="394098" y="1216982"/>
            <a:ext cx="340490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4.1 Speaker</a:t>
            </a:r>
          </a:p>
        </p:txBody>
      </p:sp>
      <p:sp>
        <p:nvSpPr>
          <p:cNvPr id="869" name="TextBox 23"/>
          <p:cNvSpPr txBox="1"/>
          <p:nvPr/>
        </p:nvSpPr>
        <p:spPr>
          <a:xfrm>
            <a:off x="18342804" y="1237763"/>
            <a:ext cx="5745677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ZEB-CLAW 4 BTRUCF</a:t>
            </a:r>
          </a:p>
        </p:txBody>
      </p:sp>
      <p:sp>
        <p:nvSpPr>
          <p:cNvPr id="870" name="TextBox 11"/>
          <p:cNvSpPr txBox="1"/>
          <p:nvPr/>
        </p:nvSpPr>
        <p:spPr>
          <a:xfrm>
            <a:off x="9705109" y="2187786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871" name="TextBox 12"/>
          <p:cNvSpPr txBox="1"/>
          <p:nvPr/>
        </p:nvSpPr>
        <p:spPr>
          <a:xfrm>
            <a:off x="9705112" y="2864892"/>
            <a:ext cx="6380018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4.1 Channel Speaker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BT/USB/SD/AUX/FM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display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13.33 cm (5.25")  Subwoofer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Remote control</a:t>
            </a:r>
          </a:p>
        </p:txBody>
      </p:sp>
      <p:sp>
        <p:nvSpPr>
          <p:cNvPr id="872" name="TextBox 13"/>
          <p:cNvSpPr txBox="1"/>
          <p:nvPr/>
        </p:nvSpPr>
        <p:spPr>
          <a:xfrm>
            <a:off x="16334508" y="2187786"/>
            <a:ext cx="2870275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873" name="Rectangle 9"/>
          <p:cNvSpPr txBox="1"/>
          <p:nvPr/>
        </p:nvSpPr>
        <p:spPr>
          <a:xfrm>
            <a:off x="16334511" y="2844112"/>
            <a:ext cx="7086602" cy="899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	Subwoofer - 25 watts 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Satellite - 10 watts x 4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Total -65 watts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-13.33 cm (5.25") x 1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-7.62 cm (3") x 4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 72dB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 45dB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Line input: 2ch RCA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FM frequency range: 87.5 MHz - 108 MHz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-175 x 300 x 265 mm 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-100 x 100 x 165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4.9kg</a:t>
            </a:r>
          </a:p>
        </p:txBody>
      </p:sp>
      <p:pic>
        <p:nvPicPr>
          <p:cNvPr id="87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369260"/>
            <a:ext cx="9162188" cy="3945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6772381"/>
            <a:ext cx="8417392" cy="5567201"/>
          </a:xfrm>
          <a:prstGeom prst="rect">
            <a:avLst/>
          </a:prstGeom>
          <a:ln w="12700">
            <a:miter lim="400000"/>
          </a:ln>
        </p:spPr>
      </p:pic>
      <p:sp>
        <p:nvSpPr>
          <p:cNvPr id="876" name="TextBox 10"/>
          <p:cNvSpPr txBox="1"/>
          <p:nvPr/>
        </p:nvSpPr>
        <p:spPr>
          <a:xfrm>
            <a:off x="6370639" y="2505556"/>
            <a:ext cx="2440852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₹4999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TextBox 22"/>
          <p:cNvSpPr txBox="1"/>
          <p:nvPr/>
        </p:nvSpPr>
        <p:spPr>
          <a:xfrm>
            <a:off x="394098" y="1216982"/>
            <a:ext cx="340490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4.1 Speaker</a:t>
            </a:r>
          </a:p>
        </p:txBody>
      </p:sp>
      <p:sp>
        <p:nvSpPr>
          <p:cNvPr id="879" name="TextBox 23"/>
          <p:cNvSpPr txBox="1"/>
          <p:nvPr/>
        </p:nvSpPr>
        <p:spPr>
          <a:xfrm>
            <a:off x="17444775" y="1237763"/>
            <a:ext cx="6643706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ZEB-PRISTINE 4 BTRUCF</a:t>
            </a:r>
          </a:p>
        </p:txBody>
      </p:sp>
      <p:sp>
        <p:nvSpPr>
          <p:cNvPr id="880" name="TextBox 11"/>
          <p:cNvSpPr txBox="1"/>
          <p:nvPr/>
        </p:nvSpPr>
        <p:spPr>
          <a:xfrm>
            <a:off x="9705109" y="2187786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881" name="TextBox 12"/>
          <p:cNvSpPr txBox="1"/>
          <p:nvPr/>
        </p:nvSpPr>
        <p:spPr>
          <a:xfrm>
            <a:off x="9705112" y="2864892"/>
            <a:ext cx="6380018" cy="3942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4.1 Channel Speaker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BT/USB/SD/FM/AUX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display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RGB Strip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12.7 cm (5")  Subwoofer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Volume, Bass &amp; Treble Adjustment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Remote control</a:t>
            </a:r>
          </a:p>
        </p:txBody>
      </p:sp>
      <p:sp>
        <p:nvSpPr>
          <p:cNvPr id="882" name="TextBox 13"/>
          <p:cNvSpPr txBox="1"/>
          <p:nvPr/>
        </p:nvSpPr>
        <p:spPr>
          <a:xfrm>
            <a:off x="16334508" y="2187786"/>
            <a:ext cx="2870275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883" name="Rectangle 10"/>
          <p:cNvSpPr txBox="1"/>
          <p:nvPr/>
        </p:nvSpPr>
        <p:spPr>
          <a:xfrm>
            <a:off x="16334511" y="2844112"/>
            <a:ext cx="7086602" cy="8590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	Subwoofer - 25 watts 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Satellite - 10 watts x 4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Total -65 watts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-12.7 cm (5") x 1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-7.62 cm (3") x 4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 72dB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 45dB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Line input: 2ch RCA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FM frequency range: 87 MHz - 108 MHz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4.2+EDR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-200 x 286 x 207 mm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-100 x 102 x 153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5.5kg</a:t>
            </a:r>
          </a:p>
        </p:txBody>
      </p:sp>
      <p:pic>
        <p:nvPicPr>
          <p:cNvPr id="88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525" y="2526340"/>
            <a:ext cx="9314584" cy="4162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88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0525" y="7074930"/>
            <a:ext cx="12868276" cy="5289924"/>
          </a:xfrm>
          <a:prstGeom prst="rect">
            <a:avLst/>
          </a:prstGeom>
          <a:ln w="12700">
            <a:miter lim="400000"/>
          </a:ln>
        </p:spPr>
      </p:pic>
      <p:sp>
        <p:nvSpPr>
          <p:cNvPr id="886" name="TextBox 9"/>
          <p:cNvSpPr txBox="1"/>
          <p:nvPr/>
        </p:nvSpPr>
        <p:spPr>
          <a:xfrm>
            <a:off x="551732" y="6989098"/>
            <a:ext cx="2440852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₹4999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TextBox 22"/>
          <p:cNvSpPr txBox="1"/>
          <p:nvPr/>
        </p:nvSpPr>
        <p:spPr>
          <a:xfrm>
            <a:off x="394098" y="1216982"/>
            <a:ext cx="340490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4.1 Speaker</a:t>
            </a:r>
          </a:p>
        </p:txBody>
      </p:sp>
      <p:sp>
        <p:nvSpPr>
          <p:cNvPr id="889" name="TextBox 23"/>
          <p:cNvSpPr txBox="1"/>
          <p:nvPr/>
        </p:nvSpPr>
        <p:spPr>
          <a:xfrm>
            <a:off x="17487337" y="1237763"/>
            <a:ext cx="6601141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ZEB-JELLY FISH BTRUCF</a:t>
            </a:r>
          </a:p>
        </p:txBody>
      </p:sp>
      <p:sp>
        <p:nvSpPr>
          <p:cNvPr id="890" name="TextBox 11"/>
          <p:cNvSpPr txBox="1"/>
          <p:nvPr/>
        </p:nvSpPr>
        <p:spPr>
          <a:xfrm>
            <a:off x="9705109" y="2187786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891" name="TextBox 12"/>
          <p:cNvSpPr txBox="1"/>
          <p:nvPr/>
        </p:nvSpPr>
        <p:spPr>
          <a:xfrm>
            <a:off x="9705112" y="2864892"/>
            <a:ext cx="6380018" cy="3942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4.1 channel speaker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BT/USB/SD/AUX/FM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Display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White/Blue LED lights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13.3 cm (5.25")  subwoofer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Remote control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Glossy Finish</a:t>
            </a:r>
          </a:p>
        </p:txBody>
      </p:sp>
      <p:sp>
        <p:nvSpPr>
          <p:cNvPr id="892" name="TextBox 13"/>
          <p:cNvSpPr txBox="1"/>
          <p:nvPr/>
        </p:nvSpPr>
        <p:spPr>
          <a:xfrm>
            <a:off x="16334508" y="2187786"/>
            <a:ext cx="2870275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893" name="Rectangle 10"/>
          <p:cNvSpPr txBox="1"/>
          <p:nvPr/>
        </p:nvSpPr>
        <p:spPr>
          <a:xfrm>
            <a:off x="16334511" y="2844112"/>
            <a:ext cx="7086602" cy="8590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	Subwoofer - 25 watts 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Satellite - 12 watts x 4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Total -73 watts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-13.3 cm (5.25") x 1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-7.62 cm (3") x 4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 72dB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 45dB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Line input: 2ch RCA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FM frequency range: 87 MHz - 108 MHz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4.2+EDR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-175 x 301 x 275 mm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-116 x 105 x 168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5.2kg</a:t>
            </a:r>
          </a:p>
        </p:txBody>
      </p:sp>
      <p:pic>
        <p:nvPicPr>
          <p:cNvPr id="89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526339"/>
            <a:ext cx="9448801" cy="5753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9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8279440"/>
            <a:ext cx="7980974" cy="3967288"/>
          </a:xfrm>
          <a:prstGeom prst="rect">
            <a:avLst/>
          </a:prstGeom>
          <a:ln w="12700">
            <a:miter lim="400000"/>
          </a:ln>
        </p:spPr>
      </p:pic>
      <p:sp>
        <p:nvSpPr>
          <p:cNvPr id="896" name="TextBox 9"/>
          <p:cNvSpPr txBox="1"/>
          <p:nvPr/>
        </p:nvSpPr>
        <p:spPr>
          <a:xfrm>
            <a:off x="7014878" y="3877157"/>
            <a:ext cx="2440852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₹5399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TextBox 22"/>
          <p:cNvSpPr txBox="1"/>
          <p:nvPr/>
        </p:nvSpPr>
        <p:spPr>
          <a:xfrm>
            <a:off x="394098" y="1216982"/>
            <a:ext cx="340490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4.1 Speaker</a:t>
            </a:r>
          </a:p>
        </p:txBody>
      </p:sp>
      <p:sp>
        <p:nvSpPr>
          <p:cNvPr id="899" name="TextBox 23"/>
          <p:cNvSpPr txBox="1"/>
          <p:nvPr/>
        </p:nvSpPr>
        <p:spPr>
          <a:xfrm>
            <a:off x="18916089" y="1237763"/>
            <a:ext cx="5172391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ZEB-INDIE BTRUCF</a:t>
            </a:r>
          </a:p>
        </p:txBody>
      </p:sp>
      <p:sp>
        <p:nvSpPr>
          <p:cNvPr id="900" name="TextBox 11"/>
          <p:cNvSpPr txBox="1"/>
          <p:nvPr/>
        </p:nvSpPr>
        <p:spPr>
          <a:xfrm>
            <a:off x="9705109" y="2187786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901" name="TextBox 12"/>
          <p:cNvSpPr txBox="1"/>
          <p:nvPr/>
        </p:nvSpPr>
        <p:spPr>
          <a:xfrm>
            <a:off x="9705112" y="2864892"/>
            <a:ext cx="6380018" cy="450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4.1 channel speaker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BT/USB/SD /AUX/FM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display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light on satellites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Rhythmic LED light on subwoofer 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16.51 cm (6.5")  subwoofer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Remote control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Volume, bass &amp; treble adjustment.</a:t>
            </a:r>
          </a:p>
        </p:txBody>
      </p:sp>
      <p:sp>
        <p:nvSpPr>
          <p:cNvPr id="902" name="TextBox 13"/>
          <p:cNvSpPr txBox="1"/>
          <p:nvPr/>
        </p:nvSpPr>
        <p:spPr>
          <a:xfrm>
            <a:off x="16334508" y="2187786"/>
            <a:ext cx="2870275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903" name="Rectangle 10"/>
          <p:cNvSpPr txBox="1"/>
          <p:nvPr/>
        </p:nvSpPr>
        <p:spPr>
          <a:xfrm>
            <a:off x="16334511" y="2844112"/>
            <a:ext cx="7086602" cy="8590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	Subwoofer - 45 watts 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Satellite - 15 watts x 4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Total -105 watts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-16.51 cm (6.5") x 1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-7.62 cm (3") x 4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 72dB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 45dB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Line input: 2ch RCA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FM frequency range: 87 MHz - 108 MHz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4.2+EDR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-218 x 372 x 324 mm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-116 x 101 x 324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8.5kg</a:t>
            </a:r>
          </a:p>
        </p:txBody>
      </p:sp>
      <p:pic>
        <p:nvPicPr>
          <p:cNvPr id="90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87786"/>
            <a:ext cx="9455726" cy="5513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099" y="8114365"/>
            <a:ext cx="8502344" cy="4188472"/>
          </a:xfrm>
          <a:prstGeom prst="rect">
            <a:avLst/>
          </a:prstGeom>
          <a:ln w="12700">
            <a:miter lim="400000"/>
          </a:ln>
        </p:spPr>
      </p:pic>
      <p:sp>
        <p:nvSpPr>
          <p:cNvPr id="906" name="TextBox 9"/>
          <p:cNvSpPr txBox="1"/>
          <p:nvPr/>
        </p:nvSpPr>
        <p:spPr>
          <a:xfrm>
            <a:off x="8235298" y="7775812"/>
            <a:ext cx="2440852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₹7299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Brand Ambassador"/>
          <p:cNvSpPr txBox="1"/>
          <p:nvPr/>
        </p:nvSpPr>
        <p:spPr>
          <a:xfrm>
            <a:off x="13616100" y="2317613"/>
            <a:ext cx="565404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A6AAA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Brand Ambassador</a:t>
            </a:r>
          </a:p>
        </p:txBody>
      </p:sp>
      <p:pic>
        <p:nvPicPr>
          <p:cNvPr id="169" name="1-1.jpg" descr="1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82" y="-2"/>
            <a:ext cx="24344637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TextBox 22"/>
          <p:cNvSpPr txBox="1"/>
          <p:nvPr/>
        </p:nvSpPr>
        <p:spPr>
          <a:xfrm>
            <a:off x="394098" y="1216982"/>
            <a:ext cx="340490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5.1 Speaker</a:t>
            </a:r>
          </a:p>
        </p:txBody>
      </p:sp>
      <p:sp>
        <p:nvSpPr>
          <p:cNvPr id="909" name="TextBox 23"/>
          <p:cNvSpPr txBox="1"/>
          <p:nvPr/>
        </p:nvSpPr>
        <p:spPr>
          <a:xfrm>
            <a:off x="19249761" y="1237763"/>
            <a:ext cx="483871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ZEB-BT6590RUCF</a:t>
            </a:r>
          </a:p>
        </p:txBody>
      </p:sp>
      <p:sp>
        <p:nvSpPr>
          <p:cNvPr id="910" name="TextBox 11"/>
          <p:cNvSpPr txBox="1"/>
          <p:nvPr/>
        </p:nvSpPr>
        <p:spPr>
          <a:xfrm>
            <a:off x="9705109" y="2187786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911" name="TextBox 12"/>
          <p:cNvSpPr txBox="1"/>
          <p:nvPr/>
        </p:nvSpPr>
        <p:spPr>
          <a:xfrm>
            <a:off x="9705112" y="2864892"/>
            <a:ext cx="6380018" cy="3383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5.1 channel  speaker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BT/USB/SD/Aux/FM/5.1 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display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Stylish design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10.16cm (4") subwoofer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Remote control</a:t>
            </a:r>
          </a:p>
        </p:txBody>
      </p:sp>
      <p:sp>
        <p:nvSpPr>
          <p:cNvPr id="912" name="TextBox 13"/>
          <p:cNvSpPr txBox="1"/>
          <p:nvPr/>
        </p:nvSpPr>
        <p:spPr>
          <a:xfrm>
            <a:off x="16334508" y="2187786"/>
            <a:ext cx="2870275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913" name="Rectangle 10"/>
          <p:cNvSpPr txBox="1"/>
          <p:nvPr/>
        </p:nvSpPr>
        <p:spPr>
          <a:xfrm>
            <a:off x="16334511" y="2844112"/>
            <a:ext cx="7086602" cy="899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	Subwoofer - 35 watts 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Satellite - 6 watts x 5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Total -65 watts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-10.16 cm (4") x 1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-6.98 cm (2.75") x 5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 75dB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 50dB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Line input: 2ch RCA, AC-3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FM frequency range: 87.5 MHz - 108 MHz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2.1+EDR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-140 x 280 x 275 mm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-90 x 80 x 132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4.51kg</a:t>
            </a:r>
          </a:p>
        </p:txBody>
      </p:sp>
      <p:pic>
        <p:nvPicPr>
          <p:cNvPr id="9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109" y="2187786"/>
            <a:ext cx="8775618" cy="6937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1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05109" y="6707109"/>
            <a:ext cx="6353138" cy="4837051"/>
          </a:xfrm>
          <a:prstGeom prst="rect">
            <a:avLst/>
          </a:prstGeom>
          <a:ln w="12700">
            <a:miter lim="400000"/>
          </a:ln>
        </p:spPr>
      </p:pic>
      <p:sp>
        <p:nvSpPr>
          <p:cNvPr id="916" name="TextBox 9"/>
          <p:cNvSpPr txBox="1"/>
          <p:nvPr/>
        </p:nvSpPr>
        <p:spPr>
          <a:xfrm>
            <a:off x="6987992" y="9173108"/>
            <a:ext cx="2440852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₹4999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TextBox 22"/>
          <p:cNvSpPr txBox="1"/>
          <p:nvPr/>
        </p:nvSpPr>
        <p:spPr>
          <a:xfrm>
            <a:off x="394098" y="1216982"/>
            <a:ext cx="3404909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5.1 Speaker</a:t>
            </a:r>
          </a:p>
        </p:txBody>
      </p:sp>
      <p:sp>
        <p:nvSpPr>
          <p:cNvPr id="919" name="TextBox 23"/>
          <p:cNvSpPr txBox="1"/>
          <p:nvPr/>
        </p:nvSpPr>
        <p:spPr>
          <a:xfrm>
            <a:off x="19044975" y="1237763"/>
            <a:ext cx="5043506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ZEB-TAAL BTRUCF</a:t>
            </a:r>
          </a:p>
        </p:txBody>
      </p:sp>
      <p:sp>
        <p:nvSpPr>
          <p:cNvPr id="920" name="TextBox 11"/>
          <p:cNvSpPr txBox="1"/>
          <p:nvPr/>
        </p:nvSpPr>
        <p:spPr>
          <a:xfrm>
            <a:off x="9705109" y="2187786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921" name="TextBox 12"/>
          <p:cNvSpPr txBox="1"/>
          <p:nvPr/>
        </p:nvSpPr>
        <p:spPr>
          <a:xfrm>
            <a:off x="9705112" y="2864892"/>
            <a:ext cx="6380018" cy="282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5.1 channel  speaker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BT/USB/SD/FM/AUX/AC-3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display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20.32cm (8") subwoofer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Remote control</a:t>
            </a:r>
          </a:p>
        </p:txBody>
      </p:sp>
      <p:sp>
        <p:nvSpPr>
          <p:cNvPr id="922" name="TextBox 13"/>
          <p:cNvSpPr txBox="1"/>
          <p:nvPr/>
        </p:nvSpPr>
        <p:spPr>
          <a:xfrm>
            <a:off x="16334508" y="2187786"/>
            <a:ext cx="2870275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923" name="Rectangle 10"/>
          <p:cNvSpPr txBox="1"/>
          <p:nvPr/>
        </p:nvSpPr>
        <p:spPr>
          <a:xfrm>
            <a:off x="16334511" y="2844112"/>
            <a:ext cx="7086602" cy="899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(RMS):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	Subwoofer - 45 watts 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Satellite - 10 watts x 5</a:t>
            </a:r>
          </a:p>
          <a:p>
            <a:pPr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	Total -95 watts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-20.32 cm (8") x 1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-7.62 cm (3") x 5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 68dB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 45dB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Line input: 2ch RCA, AC-3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FM frequency range: 87.5 MHz - 108 MHz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2.1+EDR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	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Subwoofer - 231 x 382 x 384 mm</a:t>
            </a:r>
          </a:p>
          <a:p>
            <a:pPr lvl="2" indent="9144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Satellite -125 x 124 x 227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12kg</a:t>
            </a:r>
          </a:p>
        </p:txBody>
      </p:sp>
      <p:pic>
        <p:nvPicPr>
          <p:cNvPr id="92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99" y="2187786"/>
            <a:ext cx="9061627" cy="3874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438" y="6109270"/>
            <a:ext cx="14957762" cy="6387075"/>
          </a:xfrm>
          <a:prstGeom prst="rect">
            <a:avLst/>
          </a:prstGeom>
          <a:ln w="12700">
            <a:miter lim="400000"/>
          </a:ln>
        </p:spPr>
      </p:pic>
      <p:sp>
        <p:nvSpPr>
          <p:cNvPr id="926" name="TextBox 9"/>
          <p:cNvSpPr txBox="1"/>
          <p:nvPr/>
        </p:nvSpPr>
        <p:spPr>
          <a:xfrm>
            <a:off x="6427354" y="2336112"/>
            <a:ext cx="2628902" cy="12242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₹10199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TextBox 22"/>
          <p:cNvSpPr txBox="1"/>
          <p:nvPr/>
        </p:nvSpPr>
        <p:spPr>
          <a:xfrm>
            <a:off x="394099" y="1216982"/>
            <a:ext cx="4385388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Trolley Speaker</a:t>
            </a:r>
          </a:p>
        </p:txBody>
      </p:sp>
      <p:sp>
        <p:nvSpPr>
          <p:cNvPr id="929" name="TextBox 23"/>
          <p:cNvSpPr txBox="1"/>
          <p:nvPr/>
        </p:nvSpPr>
        <p:spPr>
          <a:xfrm>
            <a:off x="15485302" y="1237763"/>
            <a:ext cx="8603178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ZEB-100 MOVING MONSTER x8L</a:t>
            </a:r>
          </a:p>
        </p:txBody>
      </p:sp>
      <p:sp>
        <p:nvSpPr>
          <p:cNvPr id="930" name="TextBox 11"/>
          <p:cNvSpPr txBox="1"/>
          <p:nvPr/>
        </p:nvSpPr>
        <p:spPr>
          <a:xfrm>
            <a:off x="8603666" y="2187786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931" name="TextBox 12"/>
          <p:cNvSpPr txBox="1"/>
          <p:nvPr/>
        </p:nvSpPr>
        <p:spPr>
          <a:xfrm>
            <a:off x="8603667" y="2864892"/>
            <a:ext cx="6380018" cy="5466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 / USB / Micro SD / FM / AUX  / Mic Input 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Karaoke with Recording function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display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lights with On/Off switch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20.32cm (8") full range speaker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Remote control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MIC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Built-in rechargeable battery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Volume &amp; Bass controls</a:t>
            </a:r>
          </a:p>
        </p:txBody>
      </p:sp>
      <p:sp>
        <p:nvSpPr>
          <p:cNvPr id="932" name="TextBox 13"/>
          <p:cNvSpPr txBox="1"/>
          <p:nvPr/>
        </p:nvSpPr>
        <p:spPr>
          <a:xfrm>
            <a:off x="15399322" y="2187786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933" name="Rectangle 10"/>
          <p:cNvSpPr txBox="1"/>
          <p:nvPr/>
        </p:nvSpPr>
        <p:spPr>
          <a:xfrm>
            <a:off x="15357769" y="2844112"/>
            <a:ext cx="8790714" cy="8463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Driver Size	</a:t>
            </a:r>
          </a:p>
          <a:p>
            <a:pPr lvl="1" indent="4572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Full range - 20.32cm(8") x 1</a:t>
            </a:r>
          </a:p>
          <a:p>
            <a:pPr lvl="1" indent="4572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Tweeter - 2.54cm(1") x 1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Impedance	</a:t>
            </a:r>
          </a:p>
          <a:p>
            <a:pPr lvl="1" indent="4572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Full range - 3Ω</a:t>
            </a:r>
          </a:p>
          <a:p>
            <a:pPr lvl="1" indent="457200" algn="l" defTabSz="1828800">
              <a:spcBef>
                <a:spcPts val="10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Tweeter - 6Ω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80Hz-18kHz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S/N Ratio: ≥60dB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Line input: 3.5mm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FM frequency range: 87.5 MHz - 108 MHz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Charging time : 3hrs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Playback time: 5.8 hrs*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BT version: 4.2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Product Dimension (W x D x H): 264 x 210 x 413 mm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Net. Weight: 2.9kg</a:t>
            </a:r>
          </a:p>
        </p:txBody>
      </p:sp>
      <p:pic>
        <p:nvPicPr>
          <p:cNvPr id="93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5083" y="2140310"/>
            <a:ext cx="4528435" cy="9436342"/>
          </a:xfrm>
          <a:prstGeom prst="rect">
            <a:avLst/>
          </a:prstGeom>
          <a:ln w="12700">
            <a:miter lim="400000"/>
          </a:ln>
        </p:spPr>
      </p:pic>
      <p:sp>
        <p:nvSpPr>
          <p:cNvPr id="935" name="TextBox 8"/>
          <p:cNvSpPr txBox="1"/>
          <p:nvPr/>
        </p:nvSpPr>
        <p:spPr>
          <a:xfrm>
            <a:off x="6162816" y="10399235"/>
            <a:ext cx="2440852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₹6499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863" y="4930638"/>
            <a:ext cx="12400916" cy="7317800"/>
          </a:xfrm>
          <a:prstGeom prst="rect">
            <a:avLst/>
          </a:prstGeom>
          <a:ln w="12700">
            <a:miter lim="400000"/>
          </a:ln>
        </p:spPr>
      </p:pic>
      <p:sp>
        <p:nvSpPr>
          <p:cNvPr id="938" name="TextBox 22"/>
          <p:cNvSpPr txBox="1"/>
          <p:nvPr/>
        </p:nvSpPr>
        <p:spPr>
          <a:xfrm>
            <a:off x="394099" y="1216982"/>
            <a:ext cx="2907525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Sound Bar</a:t>
            </a:r>
          </a:p>
        </p:txBody>
      </p:sp>
      <p:sp>
        <p:nvSpPr>
          <p:cNvPr id="939" name="TextBox 23"/>
          <p:cNvSpPr txBox="1"/>
          <p:nvPr/>
        </p:nvSpPr>
        <p:spPr>
          <a:xfrm>
            <a:off x="19552477" y="1237763"/>
            <a:ext cx="4536003" cy="89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r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ZEB-JUKE BAR 3</a:t>
            </a:r>
          </a:p>
        </p:txBody>
      </p:sp>
      <p:sp>
        <p:nvSpPr>
          <p:cNvPr id="940" name="TextBox 11"/>
          <p:cNvSpPr txBox="1"/>
          <p:nvPr/>
        </p:nvSpPr>
        <p:spPr>
          <a:xfrm>
            <a:off x="8603666" y="2187786"/>
            <a:ext cx="1771371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Features</a:t>
            </a:r>
          </a:p>
        </p:txBody>
      </p:sp>
      <p:sp>
        <p:nvSpPr>
          <p:cNvPr id="941" name="TextBox 12"/>
          <p:cNvSpPr txBox="1"/>
          <p:nvPr/>
        </p:nvSpPr>
        <p:spPr>
          <a:xfrm>
            <a:off x="8603667" y="2864892"/>
            <a:ext cx="6380018" cy="6024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Sound bar with subwoofer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Wireless BT/USB/SD/FM/AUX/TV IN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13.33cm (5.25")  Subwoofer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Remote control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Wall Mountable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LED Display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Quad drives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Volume/Media Control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Class D Amp</a:t>
            </a:r>
          </a:p>
          <a:p>
            <a:pPr marL="571500" indent="-571500" algn="l" defTabSz="1828800">
              <a:spcBef>
                <a:spcPts val="12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Lower power consumption</a:t>
            </a:r>
          </a:p>
        </p:txBody>
      </p:sp>
      <p:sp>
        <p:nvSpPr>
          <p:cNvPr id="942" name="TextBox 13"/>
          <p:cNvSpPr txBox="1"/>
          <p:nvPr/>
        </p:nvSpPr>
        <p:spPr>
          <a:xfrm>
            <a:off x="15399322" y="2187786"/>
            <a:ext cx="2870274" cy="65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Specification</a:t>
            </a:r>
          </a:p>
        </p:txBody>
      </p:sp>
      <p:sp>
        <p:nvSpPr>
          <p:cNvPr id="943" name="Rectangle 10"/>
          <p:cNvSpPr txBox="1"/>
          <p:nvPr/>
        </p:nvSpPr>
        <p:spPr>
          <a:xfrm>
            <a:off x="15357769" y="2844111"/>
            <a:ext cx="8790714" cy="9225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Output Power (RMS) 	</a:t>
            </a:r>
          </a:p>
          <a:p>
            <a:pPr lvl="1" indent="457200" algn="l" defTabSz="1828800"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Subwoofer - 25 watts </a:t>
            </a:r>
          </a:p>
          <a:p>
            <a:pPr lvl="1" indent="457200" algn="l" defTabSz="1828800"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Satellite - 10 watts  x 2</a:t>
            </a:r>
          </a:p>
          <a:p>
            <a:pPr lvl="1" indent="457200" algn="l" defTabSz="1828800"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Total - 45 watts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Driver Size	</a:t>
            </a:r>
          </a:p>
          <a:p>
            <a:pPr lvl="1" indent="457200" algn="l" defTabSz="1828800"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Subwoofer - 13.33cm (5.25") x 1</a:t>
            </a:r>
          </a:p>
          <a:p>
            <a:pPr lvl="1" indent="457200" algn="l" defTabSz="1828800"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Satellite - 7cm x 4cm (2.75" x 1.5") x 4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Frequency response: 35Hz-20kHz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S/N Ratio: ≥68dB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Separation: ≥45dB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File format support (USB/SD): MP3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Line input: 3.5mm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Max supported memory size (USB/SD): 32GB 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FM frequency range: 87.5MHz - 108MHz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BT version: 2.1 + EDR</a:t>
            </a:r>
          </a:p>
          <a:p>
            <a:pPr marL="571500" indent="-571500" algn="l" defTabSz="1828800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Net. Weight	</a:t>
            </a:r>
          </a:p>
          <a:p>
            <a:pPr lvl="1" indent="457200" algn="l" defTabSz="1828800"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Subwoofer - 3.19kg</a:t>
            </a:r>
          </a:p>
          <a:p>
            <a:pPr lvl="1" indent="457200" algn="l" defTabSz="1828800"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Soundbar - 1.13kg </a:t>
            </a:r>
          </a:p>
          <a:p>
            <a:pPr lvl="1" indent="457200" algn="l" defTabSz="1828800"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Total - 4.5kg</a:t>
            </a:r>
          </a:p>
        </p:txBody>
      </p:sp>
      <p:sp>
        <p:nvSpPr>
          <p:cNvPr id="944" name="TextBox 8"/>
          <p:cNvSpPr txBox="1"/>
          <p:nvPr/>
        </p:nvSpPr>
        <p:spPr>
          <a:xfrm>
            <a:off x="9045392" y="8986070"/>
            <a:ext cx="2440852" cy="75437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b="1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MRP: ₹7999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1-7.jpg" descr="1-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56" y="40210"/>
            <a:ext cx="24384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1-8.jpg" descr="1-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56" y="-4145"/>
            <a:ext cx="24398734" cy="137242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A responsible brand"/>
          <p:cNvSpPr txBox="1"/>
          <p:nvPr/>
        </p:nvSpPr>
        <p:spPr>
          <a:xfrm>
            <a:off x="470851" y="993896"/>
            <a:ext cx="588962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 responsible brand</a:t>
            </a:r>
          </a:p>
        </p:txBody>
      </p:sp>
      <p:pic>
        <p:nvPicPr>
          <p:cNvPr id="953" name="4.png" descr="4.png"/>
          <p:cNvPicPr>
            <a:picLocks noChangeAspect="1"/>
          </p:cNvPicPr>
          <p:nvPr/>
        </p:nvPicPr>
        <p:blipFill>
          <a:blip r:embed="rId2">
            <a:extLst/>
          </a:blip>
          <a:srcRect l="0" t="14647" r="58116" b="10315"/>
          <a:stretch>
            <a:fillRect/>
          </a:stretch>
        </p:blipFill>
        <p:spPr>
          <a:xfrm>
            <a:off x="651033" y="2371569"/>
            <a:ext cx="9264425" cy="98548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954" name="ZEB HEALTH…"/>
          <p:cNvSpPr txBox="1"/>
          <p:nvPr/>
        </p:nvSpPr>
        <p:spPr>
          <a:xfrm>
            <a:off x="11041956" y="2869600"/>
            <a:ext cx="12798036" cy="894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b="1" sz="39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ZEB HEALTH</a:t>
            </a:r>
          </a:p>
          <a:p>
            <a:pPr algn="l">
              <a:lnSpc>
                <a:spcPct val="150000"/>
              </a:lnSpc>
              <a:defRPr sz="3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 healthier you - Conducting health campaigns where one can come and ensure a healthy living.</a:t>
            </a:r>
          </a:p>
          <a:p>
            <a:pPr algn="l">
              <a:lnSpc>
                <a:spcPct val="150000"/>
              </a:lnSpc>
              <a:defRPr b="1" sz="39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ZEB ENVIRONMENT - Nurturing growth</a:t>
            </a:r>
          </a:p>
          <a:p>
            <a:pPr algn="l">
              <a:lnSpc>
                <a:spcPct val="150000"/>
              </a:lnSpc>
              <a:defRPr sz="3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Nurturing the growth of environment and keeping the surroundings clean initiative.</a:t>
            </a:r>
          </a:p>
          <a:p>
            <a:pPr algn="l">
              <a:lnSpc>
                <a:spcPct val="150000"/>
              </a:lnSpc>
              <a:defRPr b="1" sz="39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ZEB TECH - Sharing is Learning</a:t>
            </a:r>
          </a:p>
          <a:p>
            <a:pPr algn="l">
              <a:lnSpc>
                <a:spcPct val="150000"/>
              </a:lnSpc>
              <a:defRPr sz="3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 Platform given to the students to bring out the best in them and prepare them for challenging future.</a:t>
            </a:r>
          </a:p>
          <a:p>
            <a:pPr algn="l">
              <a:lnSpc>
                <a:spcPct val="150000"/>
              </a:lnSpc>
              <a:defRPr b="1" sz="39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ZEB-LEARN - Spreading smiles, Discovering wisdom</a:t>
            </a:r>
          </a:p>
          <a:p>
            <a:pPr algn="l">
              <a:lnSpc>
                <a:spcPct val="150000"/>
              </a:lnSpc>
              <a:defRPr sz="30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Helping Homes, Orphanages and NGOs to create an environment of optimism and help them in their growth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8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